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8" r:id="rId2"/>
    <p:sldId id="257" r:id="rId3"/>
    <p:sldId id="289" r:id="rId4"/>
    <p:sldId id="271" r:id="rId5"/>
    <p:sldId id="290" r:id="rId6"/>
    <p:sldId id="284" r:id="rId7"/>
    <p:sldId id="293" r:id="rId8"/>
    <p:sldId id="294" r:id="rId9"/>
    <p:sldId id="277" r:id="rId10"/>
    <p:sldId id="296" r:id="rId11"/>
    <p:sldId id="280" r:id="rId12"/>
    <p:sldId id="291" r:id="rId13"/>
    <p:sldId id="295" r:id="rId14"/>
    <p:sldId id="267" r:id="rId15"/>
    <p:sldId id="274" r:id="rId16"/>
    <p:sldId id="263" r:id="rId17"/>
    <p:sldId id="297" r:id="rId18"/>
    <p:sldId id="264" r:id="rId19"/>
    <p:sldId id="261" r:id="rId20"/>
    <p:sldId id="276" r:id="rId21"/>
    <p:sldId id="27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Default Section" id="{24FF9411-54DF-465B-A4DF-8A763663E805}">
          <p14:sldIdLst>
            <p14:sldId id="256"/>
            <p14:sldId id="279"/>
            <p14:sldId id="258"/>
            <p14:sldId id="257"/>
            <p14:sldId id="259"/>
            <p14:sldId id="271"/>
          </p14:sldIdLst>
        </p14:section>
        <p14:section name="Untitled Section" id="{44B6C08F-D793-4E8F-ADA8-4FC5CE20214E}">
          <p14:sldIdLst>
            <p14:sldId id="261"/>
            <p14:sldId id="262"/>
            <p14:sldId id="273"/>
            <p14:sldId id="263"/>
            <p14:sldId id="264"/>
            <p14:sldId id="277"/>
            <p14:sldId id="265"/>
            <p14:sldId id="268"/>
            <p14:sldId id="281"/>
            <p14:sldId id="267"/>
            <p14:sldId id="274"/>
            <p14:sldId id="275"/>
            <p14:sldId id="276"/>
            <p14:sldId id="280"/>
            <p14:sldId id="278"/>
            <p14:sldId id="269"/>
            <p14:sldId id="272"/>
            <p14:sldId id="270"/>
            <p14:sldId id="260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CC18"/>
    <a:srgbClr val="F4384E"/>
    <a:srgbClr val="07A3D9"/>
    <a:srgbClr val="FE5F64"/>
    <a:srgbClr val="F6576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235" autoAdjust="0"/>
    <p:restoredTop sz="94660"/>
  </p:normalViewPr>
  <p:slideViewPr>
    <p:cSldViewPr snapToGrid="0">
      <p:cViewPr>
        <p:scale>
          <a:sx n="75" d="100"/>
          <a:sy n="75" d="100"/>
        </p:scale>
        <p:origin x="-186" y="-8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E206F-AEAE-4FF6-B922-BDFE5D95A223}" type="datetimeFigureOut">
              <a:rPr lang="en-US" smtClean="0"/>
              <a:pPr/>
              <a:t>5/15/2021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0F5FD-C375-44B2-8A85-2859F2C92E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23200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oundRect">
            <a:avLst>
              <a:gd name="adj" fmla="val 0"/>
            </a:avLst>
          </a:prstGeom>
          <a:solidFill>
            <a:schemeClr val="accent1"/>
          </a:solidFill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E54C4-0A8A-4D97-B146-55C7A81F58C4}" type="datetime1">
              <a:rPr lang="en-US" smtClean="0"/>
              <a:pPr/>
              <a:t>5/15/2021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www.vodasoft.ru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3E19F-02C1-4219-A00A-045ED1850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93024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A1319-8AD5-4B6E-874F-A279AF97F8B7}" type="datetime1">
              <a:rPr lang="en-US" smtClean="0"/>
              <a:pPr/>
              <a:t>5/15/2021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www.vodasoft.ru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3E19F-02C1-4219-A00A-045ED1850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17907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85146-6C40-42E3-9E19-967E4EF482F2}" type="datetime1">
              <a:rPr lang="en-US" smtClean="0"/>
              <a:pPr/>
              <a:t>5/15/2021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www.vodasoft.ru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3E19F-02C1-4219-A00A-045ED1850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755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DEB98-74D2-4E45-ACDB-D88F9752B899}" type="datetime1">
              <a:rPr lang="en-US" smtClean="0"/>
              <a:pPr/>
              <a:t>5/15/2021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www.vodasoft.ru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3E19F-02C1-4219-A00A-045ED1850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9702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915DD-219A-4447-8683-9BD4C59B147C}" type="datetime1">
              <a:rPr lang="en-US" smtClean="0"/>
              <a:pPr/>
              <a:t>5/15/2021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www.vodasoft.ru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3E19F-02C1-4219-A00A-045ED1850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74406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423512"/>
            <a:ext cx="6673850" cy="583372"/>
          </a:xfrm>
          <a:prstGeom prst="roundRect">
            <a:avLst>
              <a:gd name="adj" fmla="val 50000"/>
            </a:avLst>
          </a:prstGeom>
          <a:solidFill>
            <a:srgbClr val="85CC18"/>
          </a:solidFill>
        </p:spPr>
        <p:txBody>
          <a:bodyPr lIns="182880" tIns="45720" rIns="182880" bIns="0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8A24D-52FD-4F8D-BEBC-2C131356AD11}" type="datetime1">
              <a:rPr lang="en-US" smtClean="0"/>
              <a:pPr/>
              <a:t>5/15/2021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www.vodasoft.ru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25174" y="6356350"/>
            <a:ext cx="367666" cy="365125"/>
          </a:xfrm>
        </p:spPr>
        <p:txBody>
          <a:bodyPr lIns="0" rIns="0"/>
          <a:lstStyle>
            <a:lvl1pPr algn="ctr">
              <a:defRPr sz="900"/>
            </a:lvl1pPr>
          </a:lstStyle>
          <a:p>
            <a:fld id="{3DE3E19F-02C1-4219-A00A-045ED1850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13285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342105"/>
            <a:ext cx="6673850" cy="549275"/>
          </a:xfrm>
          <a:prstGeom prst="roundRect">
            <a:avLst>
              <a:gd name="adj" fmla="val 50000"/>
            </a:avLst>
          </a:prstGeom>
          <a:solidFill>
            <a:srgbClr val="85CC18"/>
          </a:solidFill>
        </p:spPr>
        <p:txBody>
          <a:bodyPr lIns="182880" tIns="182880" bIns="18288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8A24D-52FD-4F8D-BEBC-2C131356AD11}" type="datetime1">
              <a:rPr lang="en-US" smtClean="0"/>
              <a:pPr/>
              <a:t>5/15/2021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www.vodasoft.ru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25174" y="6356350"/>
            <a:ext cx="367666" cy="365125"/>
          </a:xfrm>
        </p:spPr>
        <p:txBody>
          <a:bodyPr lIns="0" rIns="0"/>
          <a:lstStyle>
            <a:lvl1pPr algn="ctr">
              <a:defRPr sz="900"/>
            </a:lvl1pPr>
          </a:lstStyle>
          <a:p>
            <a:fld id="{3DE3E19F-02C1-4219-A00A-045ED18507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23893" y="1353136"/>
            <a:ext cx="1920924" cy="1920924"/>
          </a:xfrm>
          <a:prstGeom prst="flowChartConnector">
            <a:avLst/>
          </a:prstGeom>
          <a:ln w="28575">
            <a:noFill/>
            <a:prstDash val="lgDashDot"/>
          </a:ln>
        </p:spPr>
        <p:txBody>
          <a:bodyPr/>
          <a:lstStyle/>
          <a:p>
            <a:endParaRPr lang="en-US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284738" y="1404797"/>
            <a:ext cx="1920924" cy="1920924"/>
          </a:xfrm>
          <a:prstGeom prst="flowChartConnector">
            <a:avLst/>
          </a:prstGeom>
          <a:ln w="28575">
            <a:noFill/>
            <a:prstDash val="lgDashDot"/>
          </a:ln>
        </p:spPr>
        <p:txBody>
          <a:bodyPr/>
          <a:lstStyle/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523893" y="3820880"/>
            <a:ext cx="1920924" cy="1920924"/>
          </a:xfrm>
          <a:prstGeom prst="flowChartConnector">
            <a:avLst/>
          </a:prstGeom>
          <a:ln w="28575">
            <a:noFill/>
            <a:prstDash val="lgDashDot"/>
          </a:ln>
        </p:spPr>
        <p:txBody>
          <a:bodyPr/>
          <a:lstStyle/>
          <a:p>
            <a:endParaRPr lang="en-US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3284738" y="3895609"/>
            <a:ext cx="1920924" cy="1920924"/>
          </a:xfrm>
          <a:prstGeom prst="flowChartConnector">
            <a:avLst/>
          </a:prstGeom>
          <a:ln w="28575">
            <a:noFill/>
            <a:prstDash val="lgDashDot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9205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1C20-9D16-471F-AD8F-CA37ACF54B66}" type="datetime1">
              <a:rPr lang="en-US" smtClean="0"/>
              <a:pPr/>
              <a:t>5/15/2021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www.vodasoft.ru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3E19F-02C1-4219-A00A-045ED1850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1137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AEC28-7FFC-49D9-85C4-BCCD1F3E0FBE}" type="datetime1">
              <a:rPr lang="en-US" smtClean="0"/>
              <a:pPr/>
              <a:t>5/15/2021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www.vodasoft.ru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3E19F-02C1-4219-A00A-045ED1850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18145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67A59-CCF2-4DC1-91E3-8EDDA1EBCA8C}" type="datetime1">
              <a:rPr lang="en-US" smtClean="0"/>
              <a:pPr/>
              <a:t>5/15/2021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www.vodasoft.ru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3E19F-02C1-4219-A00A-045ED1850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4926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2DB10-060E-461D-BAFD-7B5555B2CF31}" type="datetime1">
              <a:rPr lang="en-US" smtClean="0"/>
              <a:pPr/>
              <a:t>5/15/2021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www.vodasoft.ru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3E19F-02C1-4219-A00A-045ED1850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72588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17B8-89B3-49BC-AED3-5BE962F4108E}" type="datetime1">
              <a:rPr lang="en-US" smtClean="0"/>
              <a:pPr/>
              <a:t>5/15/2021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www.vodasoft.ru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3E19F-02C1-4219-A00A-045ED1850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42656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A7CF3-7656-44F7-820F-38601722D2CD}" type="datetime1">
              <a:rPr lang="en-US" smtClean="0"/>
              <a:pPr/>
              <a:t>5/15/2021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www.vodasoft.ru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3E19F-02C1-4219-A00A-045ED18507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429250" y="1724025"/>
            <a:ext cx="1333500" cy="1333500"/>
          </a:xfrm>
          <a:prstGeom prst="flowChartConnector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95182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400" y="418305"/>
            <a:ext cx="6435726" cy="64849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effectLst>
            <a:outerShdw blurRad="152400" sx="102000" sy="102000" algn="ctr" rotWithShape="0">
              <a:prstClr val="black">
                <a:alpha val="14000"/>
              </a:prstClr>
            </a:outerShdw>
          </a:effectLst>
        </p:spPr>
        <p:txBody>
          <a:bodyPr vert="horz" lIns="182880" tIns="457200" rIns="91440" bIns="365760" rtlCol="0" anchor="ctr">
            <a:noAutofit/>
          </a:bodyPr>
          <a:lstStyle/>
          <a:p>
            <a:pPr lvl="0"/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494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1033A-9890-4229-AAE6-1CB03069F4AF}" type="datetime1">
              <a:rPr lang="en-US" smtClean="0"/>
              <a:pPr/>
              <a:t>5/15/2021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www.vodasoft.ru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25175" y="6356350"/>
            <a:ext cx="360046" cy="365125"/>
          </a:xfrm>
          <a:prstGeom prst="flowChartConnector">
            <a:avLst/>
          </a:prstGeom>
          <a:solidFill>
            <a:srgbClr val="85CC18"/>
          </a:solidFill>
        </p:spPr>
        <p:txBody>
          <a:bodyPr vert="horz" lIns="0" tIns="45720" rIns="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3DE3E19F-02C1-4219-A00A-045ED1850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3628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60" r:id="rId9"/>
    <p:sldLayoutId id="2147483656" r:id="rId10"/>
    <p:sldLayoutId id="2147483657" r:id="rId11"/>
    <p:sldLayoutId id="2147483658" r:id="rId12"/>
    <p:sldLayoutId id="2147483659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kern="1200" dirty="0" smtClean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0.png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jpeg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jpe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skype:gentimofeev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gif"/><Relationship Id="rId4" Type="http://schemas.openxmlformats.org/officeDocument/2006/relationships/hyperlink" Target="mailto:info@vodasoft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3E19F-02C1-4219-A00A-045ED18507E8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616200" y="3350424"/>
            <a:ext cx="6972300" cy="477992"/>
          </a:xfrm>
          <a:prstGeom prst="roundRect">
            <a:avLst>
              <a:gd name="adj" fmla="val 50000"/>
            </a:avLst>
          </a:prstGeom>
          <a:solidFill>
            <a:srgbClr val="85CC18"/>
          </a:solidFill>
        </p:spPr>
        <p:txBody>
          <a:bodyPr wrap="none" lIns="91440" tIns="91440" bIns="91440" anchor="ctr" anchorCtr="0">
            <a:no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Геннадий Тимофеев, разработчик программы «Водяной»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7000" y="4283075"/>
            <a:ext cx="70230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Автоматизация учета поставок маркированной продукции конечным </a:t>
            </a:r>
            <a:r>
              <a:rPr lang="ru-RU" sz="2400" dirty="0" smtClean="0"/>
              <a:t>потребителям</a:t>
            </a:r>
            <a:r>
              <a:rPr lang="en-US" sz="2400" dirty="0" smtClean="0"/>
              <a:t>:</a:t>
            </a:r>
            <a:endParaRPr lang="en-US" sz="2400" dirty="0" smtClean="0"/>
          </a:p>
          <a:p>
            <a:pPr algn="ctr"/>
            <a:r>
              <a:rPr lang="ru-RU" sz="2400" dirty="0" smtClean="0"/>
              <a:t>проблемы </a:t>
            </a:r>
            <a:r>
              <a:rPr lang="ru-RU" sz="2400" dirty="0" smtClean="0"/>
              <a:t>и возможные пути </a:t>
            </a:r>
            <a:r>
              <a:rPr lang="ru-RU" sz="2400" dirty="0" smtClean="0"/>
              <a:t>решения</a:t>
            </a:r>
            <a:endParaRPr lang="ru-RU" sz="2400" dirty="0" smtClean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www.vodasoft.ru</a:t>
            </a:r>
            <a:endParaRPr lang="en-US" dirty="0"/>
          </a:p>
        </p:txBody>
      </p:sp>
      <p:pic>
        <p:nvPicPr>
          <p:cNvPr id="18" name="Рисунок 17" descr="огни2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/>
          <a:srcRect l="231" r="231"/>
          <a:stretch>
            <a:fillRect/>
          </a:stretch>
        </p:blipFill>
        <p:spPr/>
      </p:pic>
      <p:pic>
        <p:nvPicPr>
          <p:cNvPr id="21" name="Рисунок 20" descr="Лого 201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4401" y="235201"/>
            <a:ext cx="2393699" cy="23936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5359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ККМ касс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906" y="304800"/>
            <a:ext cx="1879194" cy="18791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342105"/>
            <a:ext cx="4104105" cy="54927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dirty="0" smtClean="0"/>
              <a:t>54ФЗ, статья 1.2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www.vodasoft.ru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3E19F-02C1-4219-A00A-045ED18507E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295949" y="0"/>
            <a:ext cx="489605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787906" y="865278"/>
            <a:ext cx="3987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4000" dirty="0" smtClean="0">
                <a:solidFill>
                  <a:schemeClr val="bg1"/>
                </a:solidFill>
              </a:rPr>
              <a:t>Одна фирма –</a:t>
            </a:r>
          </a:p>
          <a:p>
            <a:pPr>
              <a:spcAft>
                <a:spcPts val="1200"/>
              </a:spcAft>
            </a:pPr>
            <a:r>
              <a:rPr lang="ru-RU" sz="4000" dirty="0" smtClean="0">
                <a:solidFill>
                  <a:schemeClr val="bg1"/>
                </a:solidFill>
              </a:rPr>
              <a:t>одна касса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2600" y="1066800"/>
            <a:ext cx="50927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5.6 Пользователи </a:t>
            </a:r>
            <a:r>
              <a:rPr lang="ru-RU" dirty="0" smtClean="0"/>
              <a:t>вправе применять контрольно-кассовую технику … расположенную вне места совершения </a:t>
            </a:r>
            <a:r>
              <a:rPr lang="ru-RU" dirty="0" smtClean="0"/>
              <a:t>расчетов …при </a:t>
            </a:r>
            <a:r>
              <a:rPr lang="ru-RU" dirty="0" smtClean="0"/>
              <a:t>дистанционном способе продажи товаров (кроме случаев, указанных в пункте 5.1 настоящей статьи</a:t>
            </a:r>
            <a:r>
              <a:rPr lang="ru-RU" dirty="0" smtClean="0"/>
              <a:t>)…</a:t>
            </a:r>
          </a:p>
          <a:p>
            <a:r>
              <a:rPr lang="ru-RU" dirty="0" smtClean="0"/>
              <a:t>5.7</a:t>
            </a:r>
            <a:r>
              <a:rPr lang="ru-RU" dirty="0" smtClean="0"/>
              <a:t>: В случаях, предусмотренных пунктом </a:t>
            </a:r>
            <a:r>
              <a:rPr lang="ru-RU" dirty="0" smtClean="0"/>
              <a:t>…. </a:t>
            </a:r>
            <a:r>
              <a:rPr lang="ru-RU" dirty="0" smtClean="0"/>
              <a:t>обязанность по выдаче (направлению) покупателю (клиенту) кассового чека </a:t>
            </a:r>
            <a:r>
              <a:rPr lang="ru-RU" dirty="0" smtClean="0"/>
              <a:t>… может </a:t>
            </a:r>
            <a:r>
              <a:rPr lang="ru-RU" dirty="0" smtClean="0"/>
              <a:t>быть исполнена пользователем одним из следующих способов:1) путем направления покупателю (клиенту) в момент расчета на абонентский номер либо адрес электронной почты </a:t>
            </a:r>
            <a:r>
              <a:rPr lang="ru-RU" dirty="0" smtClean="0"/>
              <a:t>… 2</a:t>
            </a:r>
            <a:r>
              <a:rPr lang="ru-RU" dirty="0" smtClean="0"/>
              <a:t>) путем обеспечения покупателю (клиенту) возможности в момент расчета считать с дисплея мобильного телефона, смартфона или иного компьютерного устройства QR-код.»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737106" y="2810187"/>
            <a:ext cx="4140469" cy="2332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400" dirty="0" smtClean="0">
                <a:solidFill>
                  <a:schemeClr val="bg1"/>
                </a:solidFill>
              </a:rPr>
              <a:t>Поправки 2019 года в закон 54-ФЗ о применении контрольно-кассовой техники окончательно сняли требование о наличии кассового аппарата у каждого водителя.</a:t>
            </a:r>
          </a:p>
          <a:p>
            <a:pPr>
              <a:lnSpc>
                <a:spcPct val="130000"/>
              </a:lnSpc>
            </a:pPr>
            <a:r>
              <a:rPr lang="ru-RU" sz="1400" dirty="0" smtClean="0">
                <a:solidFill>
                  <a:schemeClr val="bg1"/>
                </a:solidFill>
              </a:rPr>
              <a:t>Кроме того, письмо </a:t>
            </a:r>
            <a:r>
              <a:rPr lang="ru-RU" sz="1400" dirty="0" smtClean="0">
                <a:solidFill>
                  <a:schemeClr val="bg1"/>
                </a:solidFill>
              </a:rPr>
              <a:t>Минфина N 03-01-15/66784 от 12.10.2017 г</a:t>
            </a:r>
            <a:r>
              <a:rPr lang="ru-RU" sz="1400" dirty="0" smtClean="0">
                <a:solidFill>
                  <a:schemeClr val="bg1"/>
                </a:solidFill>
              </a:rPr>
              <a:t>. также разрешает отправку чека на электронную почту или телефон клиента без печати бумажного документа.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121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3801979"/>
            <a:ext cx="12192000" cy="30560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423512"/>
            <a:ext cx="3543300" cy="5833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ККМ в офисе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www.vodasoft.ru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3E19F-02C1-4219-A00A-045ED18507E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20100" y="4256275"/>
            <a:ext cx="67459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Один и тот же аппарат могут использовать менеджеры для розничных продаж</a:t>
            </a:r>
          </a:p>
          <a:p>
            <a:r>
              <a:rPr lang="ru-RU" sz="1400" dirty="0" smtClean="0"/>
              <a:t>со склада и водители через мобильное приложение.</a:t>
            </a:r>
          </a:p>
          <a:p>
            <a:r>
              <a:rPr lang="ru-RU" sz="1400" dirty="0" smtClean="0"/>
              <a:t>Коды маркировки передаются аппаратом в ОФД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683600" y="1161932"/>
            <a:ext cx="68221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 Водяному можно п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одключать фискальные регистраторы </a:t>
            </a:r>
            <a:r>
              <a:rPr lang="ru-R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Атол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и Штрих-М.</a:t>
            </a:r>
          </a:p>
          <a:p>
            <a:pPr>
              <a:spcAft>
                <a:spcPts val="1200"/>
              </a:spcAft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Из приложения можно формировать чеки с отправкой на телефон или электронную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почту.</a:t>
            </a:r>
          </a:p>
          <a:p>
            <a:pPr>
              <a:spcAft>
                <a:spcPts val="1200"/>
              </a:spcAft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Кассовый аппарат водителю не требуется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965742" y="4139663"/>
            <a:ext cx="3388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Безбумажный чек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80166" y="4946713"/>
            <a:ext cx="264232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ru-RU" sz="1400" dirty="0" smtClean="0">
                <a:solidFill>
                  <a:schemeClr val="bg1"/>
                </a:solidFill>
              </a:rPr>
              <a:t>Копия чека может быть отправлена на телефон или  электронную почту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6" name="Рисунок 15" descr="ККМ касса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406" y="241300"/>
            <a:ext cx="2958694" cy="29586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9754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342105"/>
            <a:ext cx="4104105" cy="54927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dirty="0" smtClean="0"/>
              <a:t>Доставка в офис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www.vodasoft.ru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3E19F-02C1-4219-A00A-045ED18507E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295949" y="0"/>
            <a:ext cx="489605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737106" y="2810187"/>
            <a:ext cx="4140469" cy="205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400" dirty="0" smtClean="0">
                <a:solidFill>
                  <a:schemeClr val="bg1"/>
                </a:solidFill>
              </a:rPr>
              <a:t>При небольшом заказе отличие от частного клиента только в том, что не формируется чек ККМ</a:t>
            </a:r>
          </a:p>
          <a:p>
            <a:pPr>
              <a:lnSpc>
                <a:spcPct val="130000"/>
              </a:lnSpc>
            </a:pPr>
            <a:r>
              <a:rPr lang="ru-RU" sz="1400" dirty="0" smtClean="0">
                <a:solidFill>
                  <a:schemeClr val="bg1"/>
                </a:solidFill>
              </a:rPr>
              <a:t>Коды сканируются и передаются для дальнейшего списания программой через электронный документооборот.</a:t>
            </a:r>
          </a:p>
          <a:p>
            <a:pPr>
              <a:lnSpc>
                <a:spcPct val="130000"/>
              </a:lnSpc>
            </a:pP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737106" y="903378"/>
            <a:ext cx="398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Безналичный расчет – небольшой заказ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101" y="1308101"/>
            <a:ext cx="2425419" cy="485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3276600" y="1930400"/>
            <a:ext cx="1955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Приложение ждет, пока </a:t>
            </a:r>
          </a:p>
          <a:p>
            <a:r>
              <a:rPr lang="ru-RU" dirty="0" smtClean="0"/>
              <a:t>будет </a:t>
            </a:r>
          </a:p>
          <a:p>
            <a:r>
              <a:rPr lang="ru-RU" dirty="0" smtClean="0"/>
              <a:t>считано </a:t>
            </a:r>
          </a:p>
          <a:p>
            <a:r>
              <a:rPr lang="ru-RU" dirty="0" smtClean="0"/>
              <a:t>нужное  </a:t>
            </a:r>
            <a:r>
              <a:rPr lang="ru-RU" dirty="0" smtClean="0"/>
              <a:t>количество кодов.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9121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342105"/>
            <a:ext cx="4104105" cy="54927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dirty="0" smtClean="0"/>
              <a:t>Крупный заказ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www.vodasoft.ru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3E19F-02C1-4219-A00A-045ED18507E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295949" y="0"/>
            <a:ext cx="489605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737106" y="2810187"/>
            <a:ext cx="4140469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400" dirty="0" smtClean="0">
                <a:solidFill>
                  <a:schemeClr val="bg1"/>
                </a:solidFill>
              </a:rPr>
              <a:t>Оптимальный вариант – считать коды до выезда к клиенту.</a:t>
            </a:r>
          </a:p>
          <a:p>
            <a:pPr>
              <a:lnSpc>
                <a:spcPct val="130000"/>
              </a:lnSpc>
            </a:pPr>
            <a:r>
              <a:rPr lang="ru-RU" sz="1400" dirty="0" smtClean="0">
                <a:solidFill>
                  <a:schemeClr val="bg1"/>
                </a:solidFill>
              </a:rPr>
              <a:t>В случае, если из-за брака бутыль не принята клиентом, можно считать ее код для исключения из состава УПД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737106" y="903378"/>
            <a:ext cx="3987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Безналичный расчет – большое количество в заказе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09900" y="2209800"/>
            <a:ext cx="3683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Оптимальный вариант – </a:t>
            </a:r>
            <a:r>
              <a:rPr lang="ru-RU" dirty="0" smtClean="0"/>
              <a:t>сканировать коды </a:t>
            </a:r>
            <a:r>
              <a:rPr lang="ru-RU" dirty="0" smtClean="0"/>
              <a:t>до выезда к клиенту</a:t>
            </a:r>
            <a:r>
              <a:rPr lang="ru-RU" dirty="0" smtClean="0"/>
              <a:t>. </a:t>
            </a:r>
            <a:endParaRPr lang="ru-RU" dirty="0" smtClean="0"/>
          </a:p>
          <a:p>
            <a:r>
              <a:rPr lang="ru-RU" dirty="0" smtClean="0"/>
              <a:t>На месте можно считать коды бутылей, </a:t>
            </a:r>
          </a:p>
          <a:p>
            <a:r>
              <a:rPr lang="ru-RU" dirty="0" smtClean="0"/>
              <a:t>которые НЕ принял клиент (например из-за </a:t>
            </a:r>
            <a:r>
              <a:rPr lang="ru-RU" dirty="0" smtClean="0"/>
              <a:t>брака).</a:t>
            </a:r>
            <a:endParaRPr lang="ru-RU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0900" y="23368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9121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342105"/>
            <a:ext cx="4826000" cy="5492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Не только маркировка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www.vodasoft.ru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3E19F-02C1-4219-A00A-045ED18507E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081030" y="1206500"/>
            <a:ext cx="374217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 окне заказа можно посмотреть адрес на карте, позвонить клиенту или оператору.</a:t>
            </a:r>
          </a:p>
          <a:p>
            <a:pPr>
              <a:spcAft>
                <a:spcPts val="1200"/>
              </a:spcAft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Прибыв к клиенту,  водитель отмечает выполнение заказа, прием денег и тары.</a:t>
            </a:r>
          </a:p>
          <a:p>
            <a:pPr>
              <a:spcAft>
                <a:spcPts val="1200"/>
              </a:spcAft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Эти данные передаются в программу и видны операторам</a:t>
            </a:r>
          </a:p>
          <a:p>
            <a:pPr>
              <a:spcAft>
                <a:spcPts val="1200"/>
              </a:spcAft>
            </a:pPr>
            <a:endParaRPr lang="ru-RU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977900" y="1066799"/>
            <a:ext cx="2603500" cy="5291959"/>
            <a:chOff x="1270000" y="1066799"/>
            <a:chExt cx="2603500" cy="529195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0000" y="1066799"/>
              <a:ext cx="2603500" cy="5291959"/>
            </a:xfrm>
            <a:prstGeom prst="rect">
              <a:avLst/>
            </a:prstGeom>
            <a:effectLst>
              <a:outerShdw blurRad="228600" dist="762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82700" y="1615818"/>
              <a:ext cx="2561921" cy="4269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4" name="Группа 13"/>
          <p:cNvGrpSpPr/>
          <p:nvPr/>
        </p:nvGrpSpPr>
        <p:grpSpPr>
          <a:xfrm>
            <a:off x="8064500" y="1054099"/>
            <a:ext cx="2603500" cy="5291959"/>
            <a:chOff x="8064500" y="1054099"/>
            <a:chExt cx="2603500" cy="5291959"/>
          </a:xfrm>
        </p:grpSpPr>
        <p:pic>
          <p:nvPicPr>
            <p:cNvPr id="11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64500" y="1054099"/>
              <a:ext cx="2603500" cy="5291959"/>
            </a:xfrm>
            <a:prstGeom prst="rect">
              <a:avLst/>
            </a:prstGeom>
            <a:effectLst>
              <a:outerShdw blurRad="228600" dist="762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102600" y="1625600"/>
              <a:ext cx="2514600" cy="419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="" xmlns:p14="http://schemas.microsoft.com/office/powerpoint/2010/main" val="271603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342105"/>
            <a:ext cx="4457700" cy="5492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Контроль водителей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3E19F-02C1-4219-A00A-045ED18507E8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14" name="Группа 13"/>
          <p:cNvGrpSpPr/>
          <p:nvPr/>
        </p:nvGrpSpPr>
        <p:grpSpPr>
          <a:xfrm>
            <a:off x="377737" y="1166941"/>
            <a:ext cx="5743663" cy="4408359"/>
            <a:chOff x="377737" y="1166941"/>
            <a:chExt cx="6162763" cy="502116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7737" y="1166941"/>
              <a:ext cx="6162763" cy="5021168"/>
            </a:xfrm>
            <a:prstGeom prst="rect">
              <a:avLst/>
            </a:prstGeom>
            <a:effectLst>
              <a:outerShdw blurRad="381000" dist="152400" dir="2400000" sx="99000" sy="99000" algn="tl" rotWithShape="0">
                <a:prstClr val="black">
                  <a:alpha val="21000"/>
                </a:prstClr>
              </a:outerShdw>
            </a:effectLst>
          </p:spPr>
        </p:pic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6425" y="1387474"/>
              <a:ext cx="5692775" cy="37789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0" name="TextBox 9"/>
          <p:cNvSpPr txBox="1"/>
          <p:nvPr/>
        </p:nvSpPr>
        <p:spPr>
          <a:xfrm>
            <a:off x="368300" y="5626100"/>
            <a:ext cx="5943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Информация о местоположении машин </a:t>
            </a:r>
          </a:p>
          <a:p>
            <a:r>
              <a:rPr lang="ru-RU" dirty="0" smtClean="0"/>
              <a:t>и еще не выполненных заказах доступна операторам</a:t>
            </a:r>
            <a:endParaRPr lang="ru-RU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9093200" y="584199"/>
            <a:ext cx="2603500" cy="5291959"/>
            <a:chOff x="1270000" y="1066799"/>
            <a:chExt cx="2603500" cy="5291959"/>
          </a:xfrm>
        </p:grpSpPr>
        <p:pic>
          <p:nvPicPr>
            <p:cNvPr id="12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70000" y="1066799"/>
              <a:ext cx="2603500" cy="5291959"/>
            </a:xfrm>
            <a:prstGeom prst="rect">
              <a:avLst/>
            </a:prstGeom>
            <a:effectLst>
              <a:outerShdw blurRad="228600" dist="762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282700" y="1615818"/>
              <a:ext cx="2561921" cy="4269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cxnSp>
        <p:nvCxnSpPr>
          <p:cNvPr id="16" name="Прямая со стрелкой 15"/>
          <p:cNvCxnSpPr>
            <a:stCxn id="8" idx="3"/>
          </p:cNvCxnSpPr>
          <p:nvPr/>
        </p:nvCxnSpPr>
        <p:spPr>
          <a:xfrm flipV="1">
            <a:off x="6121400" y="3364860"/>
            <a:ext cx="2819400" cy="62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667500" y="3048000"/>
            <a:ext cx="2170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Заказы </a:t>
            </a:r>
          </a:p>
          <a:p>
            <a:r>
              <a:rPr lang="ru-RU" dirty="0" err="1" smtClean="0"/>
              <a:t>экспресс-доставки</a:t>
            </a:r>
            <a:endParaRPr lang="ru-RU" dirty="0"/>
          </a:p>
        </p:txBody>
      </p:sp>
      <p:pic>
        <p:nvPicPr>
          <p:cNvPr id="20" name="Picture 2" descr="http://art-td.ru/wa-data/public/shop/img/kisspng-delivery-business-computer-icons-shopping-delivery-time-icon-5ab096c3d1a9b5.833834361521522371858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37475" y="2770823"/>
            <a:ext cx="1114425" cy="6438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8827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342105"/>
            <a:ext cx="4660900" cy="5492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Учет тары, наличных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www.vodasoft.ru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3E19F-02C1-4219-A00A-045ED18507E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034414" y="1302619"/>
            <a:ext cx="7119486" cy="455756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2313205" y="2081713"/>
            <a:ext cx="409861" cy="461341"/>
            <a:chOff x="15638463" y="330201"/>
            <a:chExt cx="985837" cy="1109662"/>
          </a:xfrm>
        </p:grpSpPr>
        <p:sp>
          <p:nvSpPr>
            <p:cNvPr id="13" name="Freeform 34"/>
            <p:cNvSpPr>
              <a:spLocks noEditPoints="1"/>
            </p:cNvSpPr>
            <p:nvPr/>
          </p:nvSpPr>
          <p:spPr bwMode="auto">
            <a:xfrm>
              <a:off x="15855950" y="330201"/>
              <a:ext cx="547687" cy="646113"/>
            </a:xfrm>
            <a:custGeom>
              <a:avLst/>
              <a:gdLst>
                <a:gd name="T0" fmla="*/ 19 w 345"/>
                <a:gd name="T1" fmla="*/ 295 h 407"/>
                <a:gd name="T2" fmla="*/ 48 w 345"/>
                <a:gd name="T3" fmla="*/ 312 h 407"/>
                <a:gd name="T4" fmla="*/ 85 w 345"/>
                <a:gd name="T5" fmla="*/ 366 h 407"/>
                <a:gd name="T6" fmla="*/ 110 w 345"/>
                <a:gd name="T7" fmla="*/ 391 h 407"/>
                <a:gd name="T8" fmla="*/ 149 w 345"/>
                <a:gd name="T9" fmla="*/ 405 h 407"/>
                <a:gd name="T10" fmla="*/ 196 w 345"/>
                <a:gd name="T11" fmla="*/ 405 h 407"/>
                <a:gd name="T12" fmla="*/ 234 w 345"/>
                <a:gd name="T13" fmla="*/ 391 h 407"/>
                <a:gd name="T14" fmla="*/ 261 w 345"/>
                <a:gd name="T15" fmla="*/ 366 h 407"/>
                <a:gd name="T16" fmla="*/ 298 w 345"/>
                <a:gd name="T17" fmla="*/ 312 h 407"/>
                <a:gd name="T18" fmla="*/ 325 w 345"/>
                <a:gd name="T19" fmla="*/ 295 h 407"/>
                <a:gd name="T20" fmla="*/ 343 w 345"/>
                <a:gd name="T21" fmla="*/ 252 h 407"/>
                <a:gd name="T22" fmla="*/ 343 w 345"/>
                <a:gd name="T23" fmla="*/ 225 h 407"/>
                <a:gd name="T24" fmla="*/ 333 w 345"/>
                <a:gd name="T25" fmla="*/ 204 h 407"/>
                <a:gd name="T26" fmla="*/ 321 w 345"/>
                <a:gd name="T27" fmla="*/ 165 h 407"/>
                <a:gd name="T28" fmla="*/ 319 w 345"/>
                <a:gd name="T29" fmla="*/ 109 h 407"/>
                <a:gd name="T30" fmla="*/ 306 w 345"/>
                <a:gd name="T31" fmla="*/ 68 h 407"/>
                <a:gd name="T32" fmla="*/ 279 w 345"/>
                <a:gd name="T33" fmla="*/ 35 h 407"/>
                <a:gd name="T34" fmla="*/ 232 w 345"/>
                <a:gd name="T35" fmla="*/ 10 h 407"/>
                <a:gd name="T36" fmla="*/ 182 w 345"/>
                <a:gd name="T37" fmla="*/ 0 h 407"/>
                <a:gd name="T38" fmla="*/ 143 w 345"/>
                <a:gd name="T39" fmla="*/ 8 h 407"/>
                <a:gd name="T40" fmla="*/ 110 w 345"/>
                <a:gd name="T41" fmla="*/ 24 h 407"/>
                <a:gd name="T42" fmla="*/ 77 w 345"/>
                <a:gd name="T43" fmla="*/ 58 h 407"/>
                <a:gd name="T44" fmla="*/ 46 w 345"/>
                <a:gd name="T45" fmla="*/ 66 h 407"/>
                <a:gd name="T46" fmla="*/ 21 w 345"/>
                <a:gd name="T47" fmla="*/ 91 h 407"/>
                <a:gd name="T48" fmla="*/ 10 w 345"/>
                <a:gd name="T49" fmla="*/ 132 h 407"/>
                <a:gd name="T50" fmla="*/ 16 w 345"/>
                <a:gd name="T51" fmla="*/ 167 h 407"/>
                <a:gd name="T52" fmla="*/ 14 w 345"/>
                <a:gd name="T53" fmla="*/ 200 h 407"/>
                <a:gd name="T54" fmla="*/ 4 w 345"/>
                <a:gd name="T55" fmla="*/ 219 h 407"/>
                <a:gd name="T56" fmla="*/ 0 w 345"/>
                <a:gd name="T57" fmla="*/ 246 h 407"/>
                <a:gd name="T58" fmla="*/ 33 w 345"/>
                <a:gd name="T59" fmla="*/ 229 h 407"/>
                <a:gd name="T60" fmla="*/ 43 w 345"/>
                <a:gd name="T61" fmla="*/ 219 h 407"/>
                <a:gd name="T62" fmla="*/ 52 w 345"/>
                <a:gd name="T63" fmla="*/ 204 h 407"/>
                <a:gd name="T64" fmla="*/ 74 w 345"/>
                <a:gd name="T65" fmla="*/ 175 h 407"/>
                <a:gd name="T66" fmla="*/ 106 w 345"/>
                <a:gd name="T67" fmla="*/ 142 h 407"/>
                <a:gd name="T68" fmla="*/ 145 w 345"/>
                <a:gd name="T69" fmla="*/ 147 h 407"/>
                <a:gd name="T70" fmla="*/ 209 w 345"/>
                <a:gd name="T71" fmla="*/ 169 h 407"/>
                <a:gd name="T72" fmla="*/ 292 w 345"/>
                <a:gd name="T73" fmla="*/ 196 h 407"/>
                <a:gd name="T74" fmla="*/ 296 w 345"/>
                <a:gd name="T75" fmla="*/ 217 h 407"/>
                <a:gd name="T76" fmla="*/ 308 w 345"/>
                <a:gd name="T77" fmla="*/ 221 h 407"/>
                <a:gd name="T78" fmla="*/ 312 w 345"/>
                <a:gd name="T79" fmla="*/ 244 h 407"/>
                <a:gd name="T80" fmla="*/ 302 w 345"/>
                <a:gd name="T81" fmla="*/ 273 h 407"/>
                <a:gd name="T82" fmla="*/ 285 w 345"/>
                <a:gd name="T83" fmla="*/ 283 h 407"/>
                <a:gd name="T84" fmla="*/ 269 w 345"/>
                <a:gd name="T85" fmla="*/ 287 h 407"/>
                <a:gd name="T86" fmla="*/ 238 w 345"/>
                <a:gd name="T87" fmla="*/ 343 h 407"/>
                <a:gd name="T88" fmla="*/ 207 w 345"/>
                <a:gd name="T89" fmla="*/ 370 h 407"/>
                <a:gd name="T90" fmla="*/ 172 w 345"/>
                <a:gd name="T91" fmla="*/ 376 h 407"/>
                <a:gd name="T92" fmla="*/ 137 w 345"/>
                <a:gd name="T93" fmla="*/ 370 h 407"/>
                <a:gd name="T94" fmla="*/ 108 w 345"/>
                <a:gd name="T95" fmla="*/ 343 h 407"/>
                <a:gd name="T96" fmla="*/ 76 w 345"/>
                <a:gd name="T97" fmla="*/ 287 h 407"/>
                <a:gd name="T98" fmla="*/ 60 w 345"/>
                <a:gd name="T99" fmla="*/ 283 h 407"/>
                <a:gd name="T100" fmla="*/ 46 w 345"/>
                <a:gd name="T101" fmla="*/ 277 h 407"/>
                <a:gd name="T102" fmla="*/ 35 w 345"/>
                <a:gd name="T103" fmla="*/ 252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45" h="407">
                  <a:moveTo>
                    <a:pt x="4" y="260"/>
                  </a:moveTo>
                  <a:lnTo>
                    <a:pt x="8" y="275"/>
                  </a:lnTo>
                  <a:lnTo>
                    <a:pt x="14" y="287"/>
                  </a:lnTo>
                  <a:lnTo>
                    <a:pt x="19" y="295"/>
                  </a:lnTo>
                  <a:lnTo>
                    <a:pt x="27" y="302"/>
                  </a:lnTo>
                  <a:lnTo>
                    <a:pt x="35" y="308"/>
                  </a:lnTo>
                  <a:lnTo>
                    <a:pt x="41" y="310"/>
                  </a:lnTo>
                  <a:lnTo>
                    <a:pt x="48" y="312"/>
                  </a:lnTo>
                  <a:lnTo>
                    <a:pt x="52" y="314"/>
                  </a:lnTo>
                  <a:lnTo>
                    <a:pt x="62" y="327"/>
                  </a:lnTo>
                  <a:lnTo>
                    <a:pt x="72" y="347"/>
                  </a:lnTo>
                  <a:lnTo>
                    <a:pt x="85" y="366"/>
                  </a:lnTo>
                  <a:lnTo>
                    <a:pt x="91" y="374"/>
                  </a:lnTo>
                  <a:lnTo>
                    <a:pt x="99" y="382"/>
                  </a:lnTo>
                  <a:lnTo>
                    <a:pt x="105" y="386"/>
                  </a:lnTo>
                  <a:lnTo>
                    <a:pt x="110" y="391"/>
                  </a:lnTo>
                  <a:lnTo>
                    <a:pt x="118" y="395"/>
                  </a:lnTo>
                  <a:lnTo>
                    <a:pt x="128" y="399"/>
                  </a:lnTo>
                  <a:lnTo>
                    <a:pt x="137" y="403"/>
                  </a:lnTo>
                  <a:lnTo>
                    <a:pt x="149" y="405"/>
                  </a:lnTo>
                  <a:lnTo>
                    <a:pt x="161" y="407"/>
                  </a:lnTo>
                  <a:lnTo>
                    <a:pt x="172" y="407"/>
                  </a:lnTo>
                  <a:lnTo>
                    <a:pt x="184" y="407"/>
                  </a:lnTo>
                  <a:lnTo>
                    <a:pt x="196" y="405"/>
                  </a:lnTo>
                  <a:lnTo>
                    <a:pt x="207" y="403"/>
                  </a:lnTo>
                  <a:lnTo>
                    <a:pt x="219" y="399"/>
                  </a:lnTo>
                  <a:lnTo>
                    <a:pt x="226" y="395"/>
                  </a:lnTo>
                  <a:lnTo>
                    <a:pt x="234" y="391"/>
                  </a:lnTo>
                  <a:lnTo>
                    <a:pt x="240" y="386"/>
                  </a:lnTo>
                  <a:lnTo>
                    <a:pt x="246" y="382"/>
                  </a:lnTo>
                  <a:lnTo>
                    <a:pt x="254" y="374"/>
                  </a:lnTo>
                  <a:lnTo>
                    <a:pt x="261" y="366"/>
                  </a:lnTo>
                  <a:lnTo>
                    <a:pt x="273" y="347"/>
                  </a:lnTo>
                  <a:lnTo>
                    <a:pt x="283" y="327"/>
                  </a:lnTo>
                  <a:lnTo>
                    <a:pt x="292" y="314"/>
                  </a:lnTo>
                  <a:lnTo>
                    <a:pt x="298" y="312"/>
                  </a:lnTo>
                  <a:lnTo>
                    <a:pt x="304" y="310"/>
                  </a:lnTo>
                  <a:lnTo>
                    <a:pt x="310" y="308"/>
                  </a:lnTo>
                  <a:lnTo>
                    <a:pt x="317" y="302"/>
                  </a:lnTo>
                  <a:lnTo>
                    <a:pt x="325" y="295"/>
                  </a:lnTo>
                  <a:lnTo>
                    <a:pt x="331" y="287"/>
                  </a:lnTo>
                  <a:lnTo>
                    <a:pt x="337" y="275"/>
                  </a:lnTo>
                  <a:lnTo>
                    <a:pt x="341" y="260"/>
                  </a:lnTo>
                  <a:lnTo>
                    <a:pt x="343" y="252"/>
                  </a:lnTo>
                  <a:lnTo>
                    <a:pt x="345" y="246"/>
                  </a:lnTo>
                  <a:lnTo>
                    <a:pt x="345" y="238"/>
                  </a:lnTo>
                  <a:lnTo>
                    <a:pt x="345" y="231"/>
                  </a:lnTo>
                  <a:lnTo>
                    <a:pt x="343" y="225"/>
                  </a:lnTo>
                  <a:lnTo>
                    <a:pt x="343" y="219"/>
                  </a:lnTo>
                  <a:lnTo>
                    <a:pt x="339" y="213"/>
                  </a:lnTo>
                  <a:lnTo>
                    <a:pt x="337" y="207"/>
                  </a:lnTo>
                  <a:lnTo>
                    <a:pt x="333" y="204"/>
                  </a:lnTo>
                  <a:lnTo>
                    <a:pt x="331" y="200"/>
                  </a:lnTo>
                  <a:lnTo>
                    <a:pt x="323" y="194"/>
                  </a:lnTo>
                  <a:lnTo>
                    <a:pt x="323" y="180"/>
                  </a:lnTo>
                  <a:lnTo>
                    <a:pt x="321" y="165"/>
                  </a:lnTo>
                  <a:lnTo>
                    <a:pt x="323" y="155"/>
                  </a:lnTo>
                  <a:lnTo>
                    <a:pt x="323" y="144"/>
                  </a:lnTo>
                  <a:lnTo>
                    <a:pt x="321" y="126"/>
                  </a:lnTo>
                  <a:lnTo>
                    <a:pt x="319" y="109"/>
                  </a:lnTo>
                  <a:lnTo>
                    <a:pt x="315" y="97"/>
                  </a:lnTo>
                  <a:lnTo>
                    <a:pt x="314" y="87"/>
                  </a:lnTo>
                  <a:lnTo>
                    <a:pt x="310" y="78"/>
                  </a:lnTo>
                  <a:lnTo>
                    <a:pt x="306" y="68"/>
                  </a:lnTo>
                  <a:lnTo>
                    <a:pt x="300" y="58"/>
                  </a:lnTo>
                  <a:lnTo>
                    <a:pt x="294" y="51"/>
                  </a:lnTo>
                  <a:lnTo>
                    <a:pt x="286" y="43"/>
                  </a:lnTo>
                  <a:lnTo>
                    <a:pt x="279" y="35"/>
                  </a:lnTo>
                  <a:lnTo>
                    <a:pt x="267" y="27"/>
                  </a:lnTo>
                  <a:lnTo>
                    <a:pt x="256" y="20"/>
                  </a:lnTo>
                  <a:lnTo>
                    <a:pt x="244" y="14"/>
                  </a:lnTo>
                  <a:lnTo>
                    <a:pt x="232" y="10"/>
                  </a:lnTo>
                  <a:lnTo>
                    <a:pt x="219" y="6"/>
                  </a:lnTo>
                  <a:lnTo>
                    <a:pt x="207" y="2"/>
                  </a:lnTo>
                  <a:lnTo>
                    <a:pt x="196" y="2"/>
                  </a:lnTo>
                  <a:lnTo>
                    <a:pt x="182" y="0"/>
                  </a:lnTo>
                  <a:lnTo>
                    <a:pt x="172" y="0"/>
                  </a:lnTo>
                  <a:lnTo>
                    <a:pt x="163" y="2"/>
                  </a:lnTo>
                  <a:lnTo>
                    <a:pt x="153" y="4"/>
                  </a:lnTo>
                  <a:lnTo>
                    <a:pt x="143" y="8"/>
                  </a:lnTo>
                  <a:lnTo>
                    <a:pt x="134" y="10"/>
                  </a:lnTo>
                  <a:lnTo>
                    <a:pt x="126" y="14"/>
                  </a:lnTo>
                  <a:lnTo>
                    <a:pt x="116" y="18"/>
                  </a:lnTo>
                  <a:lnTo>
                    <a:pt x="110" y="24"/>
                  </a:lnTo>
                  <a:lnTo>
                    <a:pt x="99" y="31"/>
                  </a:lnTo>
                  <a:lnTo>
                    <a:pt x="89" y="43"/>
                  </a:lnTo>
                  <a:lnTo>
                    <a:pt x="81" y="51"/>
                  </a:lnTo>
                  <a:lnTo>
                    <a:pt x="77" y="58"/>
                  </a:lnTo>
                  <a:lnTo>
                    <a:pt x="72" y="58"/>
                  </a:lnTo>
                  <a:lnTo>
                    <a:pt x="64" y="60"/>
                  </a:lnTo>
                  <a:lnTo>
                    <a:pt x="54" y="62"/>
                  </a:lnTo>
                  <a:lnTo>
                    <a:pt x="46" y="66"/>
                  </a:lnTo>
                  <a:lnTo>
                    <a:pt x="39" y="74"/>
                  </a:lnTo>
                  <a:lnTo>
                    <a:pt x="29" y="82"/>
                  </a:lnTo>
                  <a:lnTo>
                    <a:pt x="27" y="85"/>
                  </a:lnTo>
                  <a:lnTo>
                    <a:pt x="21" y="91"/>
                  </a:lnTo>
                  <a:lnTo>
                    <a:pt x="19" y="97"/>
                  </a:lnTo>
                  <a:lnTo>
                    <a:pt x="16" y="107"/>
                  </a:lnTo>
                  <a:lnTo>
                    <a:pt x="12" y="118"/>
                  </a:lnTo>
                  <a:lnTo>
                    <a:pt x="10" y="132"/>
                  </a:lnTo>
                  <a:lnTo>
                    <a:pt x="10" y="144"/>
                  </a:lnTo>
                  <a:lnTo>
                    <a:pt x="12" y="151"/>
                  </a:lnTo>
                  <a:lnTo>
                    <a:pt x="14" y="161"/>
                  </a:lnTo>
                  <a:lnTo>
                    <a:pt x="16" y="167"/>
                  </a:lnTo>
                  <a:lnTo>
                    <a:pt x="17" y="175"/>
                  </a:lnTo>
                  <a:lnTo>
                    <a:pt x="21" y="178"/>
                  </a:lnTo>
                  <a:lnTo>
                    <a:pt x="21" y="194"/>
                  </a:lnTo>
                  <a:lnTo>
                    <a:pt x="14" y="200"/>
                  </a:lnTo>
                  <a:lnTo>
                    <a:pt x="12" y="204"/>
                  </a:lnTo>
                  <a:lnTo>
                    <a:pt x="8" y="207"/>
                  </a:lnTo>
                  <a:lnTo>
                    <a:pt x="6" y="213"/>
                  </a:lnTo>
                  <a:lnTo>
                    <a:pt x="4" y="219"/>
                  </a:lnTo>
                  <a:lnTo>
                    <a:pt x="2" y="225"/>
                  </a:lnTo>
                  <a:lnTo>
                    <a:pt x="0" y="231"/>
                  </a:lnTo>
                  <a:lnTo>
                    <a:pt x="0" y="238"/>
                  </a:lnTo>
                  <a:lnTo>
                    <a:pt x="0" y="246"/>
                  </a:lnTo>
                  <a:lnTo>
                    <a:pt x="2" y="252"/>
                  </a:lnTo>
                  <a:lnTo>
                    <a:pt x="4" y="260"/>
                  </a:lnTo>
                  <a:close/>
                  <a:moveTo>
                    <a:pt x="33" y="236"/>
                  </a:moveTo>
                  <a:lnTo>
                    <a:pt x="33" y="229"/>
                  </a:lnTo>
                  <a:lnTo>
                    <a:pt x="35" y="225"/>
                  </a:lnTo>
                  <a:lnTo>
                    <a:pt x="39" y="221"/>
                  </a:lnTo>
                  <a:lnTo>
                    <a:pt x="41" y="221"/>
                  </a:lnTo>
                  <a:lnTo>
                    <a:pt x="43" y="219"/>
                  </a:lnTo>
                  <a:lnTo>
                    <a:pt x="46" y="219"/>
                  </a:lnTo>
                  <a:lnTo>
                    <a:pt x="50" y="215"/>
                  </a:lnTo>
                  <a:lnTo>
                    <a:pt x="52" y="209"/>
                  </a:lnTo>
                  <a:lnTo>
                    <a:pt x="52" y="204"/>
                  </a:lnTo>
                  <a:lnTo>
                    <a:pt x="52" y="198"/>
                  </a:lnTo>
                  <a:lnTo>
                    <a:pt x="52" y="184"/>
                  </a:lnTo>
                  <a:lnTo>
                    <a:pt x="62" y="180"/>
                  </a:lnTo>
                  <a:lnTo>
                    <a:pt x="74" y="175"/>
                  </a:lnTo>
                  <a:lnTo>
                    <a:pt x="85" y="165"/>
                  </a:lnTo>
                  <a:lnTo>
                    <a:pt x="97" y="155"/>
                  </a:lnTo>
                  <a:lnTo>
                    <a:pt x="103" y="147"/>
                  </a:lnTo>
                  <a:lnTo>
                    <a:pt x="106" y="142"/>
                  </a:lnTo>
                  <a:lnTo>
                    <a:pt x="114" y="126"/>
                  </a:lnTo>
                  <a:lnTo>
                    <a:pt x="122" y="134"/>
                  </a:lnTo>
                  <a:lnTo>
                    <a:pt x="134" y="142"/>
                  </a:lnTo>
                  <a:lnTo>
                    <a:pt x="145" y="147"/>
                  </a:lnTo>
                  <a:lnTo>
                    <a:pt x="161" y="155"/>
                  </a:lnTo>
                  <a:lnTo>
                    <a:pt x="174" y="161"/>
                  </a:lnTo>
                  <a:lnTo>
                    <a:pt x="192" y="165"/>
                  </a:lnTo>
                  <a:lnTo>
                    <a:pt x="209" y="169"/>
                  </a:lnTo>
                  <a:lnTo>
                    <a:pt x="228" y="173"/>
                  </a:lnTo>
                  <a:lnTo>
                    <a:pt x="263" y="176"/>
                  </a:lnTo>
                  <a:lnTo>
                    <a:pt x="292" y="180"/>
                  </a:lnTo>
                  <a:lnTo>
                    <a:pt x="292" y="196"/>
                  </a:lnTo>
                  <a:lnTo>
                    <a:pt x="292" y="204"/>
                  </a:lnTo>
                  <a:lnTo>
                    <a:pt x="292" y="209"/>
                  </a:lnTo>
                  <a:lnTo>
                    <a:pt x="294" y="215"/>
                  </a:lnTo>
                  <a:lnTo>
                    <a:pt x="296" y="217"/>
                  </a:lnTo>
                  <a:lnTo>
                    <a:pt x="298" y="219"/>
                  </a:lnTo>
                  <a:lnTo>
                    <a:pt x="302" y="219"/>
                  </a:lnTo>
                  <a:lnTo>
                    <a:pt x="304" y="221"/>
                  </a:lnTo>
                  <a:lnTo>
                    <a:pt x="308" y="221"/>
                  </a:lnTo>
                  <a:lnTo>
                    <a:pt x="310" y="225"/>
                  </a:lnTo>
                  <a:lnTo>
                    <a:pt x="312" y="229"/>
                  </a:lnTo>
                  <a:lnTo>
                    <a:pt x="312" y="236"/>
                  </a:lnTo>
                  <a:lnTo>
                    <a:pt x="312" y="244"/>
                  </a:lnTo>
                  <a:lnTo>
                    <a:pt x="310" y="252"/>
                  </a:lnTo>
                  <a:lnTo>
                    <a:pt x="308" y="262"/>
                  </a:lnTo>
                  <a:lnTo>
                    <a:pt x="304" y="269"/>
                  </a:lnTo>
                  <a:lnTo>
                    <a:pt x="302" y="273"/>
                  </a:lnTo>
                  <a:lnTo>
                    <a:pt x="298" y="277"/>
                  </a:lnTo>
                  <a:lnTo>
                    <a:pt x="294" y="279"/>
                  </a:lnTo>
                  <a:lnTo>
                    <a:pt x="292" y="281"/>
                  </a:lnTo>
                  <a:lnTo>
                    <a:pt x="285" y="283"/>
                  </a:lnTo>
                  <a:lnTo>
                    <a:pt x="285" y="283"/>
                  </a:lnTo>
                  <a:lnTo>
                    <a:pt x="279" y="281"/>
                  </a:lnTo>
                  <a:lnTo>
                    <a:pt x="275" y="283"/>
                  </a:lnTo>
                  <a:lnTo>
                    <a:pt x="269" y="287"/>
                  </a:lnTo>
                  <a:lnTo>
                    <a:pt x="267" y="291"/>
                  </a:lnTo>
                  <a:lnTo>
                    <a:pt x="259" y="306"/>
                  </a:lnTo>
                  <a:lnTo>
                    <a:pt x="250" y="324"/>
                  </a:lnTo>
                  <a:lnTo>
                    <a:pt x="238" y="343"/>
                  </a:lnTo>
                  <a:lnTo>
                    <a:pt x="230" y="351"/>
                  </a:lnTo>
                  <a:lnTo>
                    <a:pt x="225" y="358"/>
                  </a:lnTo>
                  <a:lnTo>
                    <a:pt x="217" y="364"/>
                  </a:lnTo>
                  <a:lnTo>
                    <a:pt x="207" y="370"/>
                  </a:lnTo>
                  <a:lnTo>
                    <a:pt x="197" y="372"/>
                  </a:lnTo>
                  <a:lnTo>
                    <a:pt x="190" y="374"/>
                  </a:lnTo>
                  <a:lnTo>
                    <a:pt x="180" y="376"/>
                  </a:lnTo>
                  <a:lnTo>
                    <a:pt x="172" y="376"/>
                  </a:lnTo>
                  <a:lnTo>
                    <a:pt x="165" y="376"/>
                  </a:lnTo>
                  <a:lnTo>
                    <a:pt x="155" y="374"/>
                  </a:lnTo>
                  <a:lnTo>
                    <a:pt x="147" y="372"/>
                  </a:lnTo>
                  <a:lnTo>
                    <a:pt x="137" y="370"/>
                  </a:lnTo>
                  <a:lnTo>
                    <a:pt x="128" y="364"/>
                  </a:lnTo>
                  <a:lnTo>
                    <a:pt x="120" y="358"/>
                  </a:lnTo>
                  <a:lnTo>
                    <a:pt x="114" y="351"/>
                  </a:lnTo>
                  <a:lnTo>
                    <a:pt x="108" y="343"/>
                  </a:lnTo>
                  <a:lnTo>
                    <a:pt x="95" y="324"/>
                  </a:lnTo>
                  <a:lnTo>
                    <a:pt x="85" y="306"/>
                  </a:lnTo>
                  <a:lnTo>
                    <a:pt x="77" y="291"/>
                  </a:lnTo>
                  <a:lnTo>
                    <a:pt x="76" y="287"/>
                  </a:lnTo>
                  <a:lnTo>
                    <a:pt x="72" y="285"/>
                  </a:lnTo>
                  <a:lnTo>
                    <a:pt x="68" y="283"/>
                  </a:lnTo>
                  <a:lnTo>
                    <a:pt x="64" y="281"/>
                  </a:lnTo>
                  <a:lnTo>
                    <a:pt x="60" y="283"/>
                  </a:lnTo>
                  <a:lnTo>
                    <a:pt x="60" y="283"/>
                  </a:lnTo>
                  <a:lnTo>
                    <a:pt x="54" y="281"/>
                  </a:lnTo>
                  <a:lnTo>
                    <a:pt x="50" y="279"/>
                  </a:lnTo>
                  <a:lnTo>
                    <a:pt x="46" y="277"/>
                  </a:lnTo>
                  <a:lnTo>
                    <a:pt x="43" y="273"/>
                  </a:lnTo>
                  <a:lnTo>
                    <a:pt x="41" y="269"/>
                  </a:lnTo>
                  <a:lnTo>
                    <a:pt x="37" y="262"/>
                  </a:lnTo>
                  <a:lnTo>
                    <a:pt x="35" y="252"/>
                  </a:lnTo>
                  <a:lnTo>
                    <a:pt x="33" y="244"/>
                  </a:lnTo>
                  <a:lnTo>
                    <a:pt x="33" y="2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 sz="900"/>
            </a:p>
          </p:txBody>
        </p:sp>
        <p:sp>
          <p:nvSpPr>
            <p:cNvPr id="14" name="Freeform 35"/>
            <p:cNvSpPr>
              <a:spLocks noEditPoints="1"/>
            </p:cNvSpPr>
            <p:nvPr/>
          </p:nvSpPr>
          <p:spPr bwMode="auto">
            <a:xfrm>
              <a:off x="15638463" y="979488"/>
              <a:ext cx="985837" cy="460375"/>
            </a:xfrm>
            <a:custGeom>
              <a:avLst/>
              <a:gdLst>
                <a:gd name="T0" fmla="*/ 9 w 621"/>
                <a:gd name="T1" fmla="*/ 288 h 290"/>
                <a:gd name="T2" fmla="*/ 15 w 621"/>
                <a:gd name="T3" fmla="*/ 290 h 290"/>
                <a:gd name="T4" fmla="*/ 607 w 621"/>
                <a:gd name="T5" fmla="*/ 290 h 290"/>
                <a:gd name="T6" fmla="*/ 615 w 621"/>
                <a:gd name="T7" fmla="*/ 286 h 290"/>
                <a:gd name="T8" fmla="*/ 621 w 621"/>
                <a:gd name="T9" fmla="*/ 277 h 290"/>
                <a:gd name="T10" fmla="*/ 621 w 621"/>
                <a:gd name="T11" fmla="*/ 162 h 290"/>
                <a:gd name="T12" fmla="*/ 619 w 621"/>
                <a:gd name="T13" fmla="*/ 143 h 290"/>
                <a:gd name="T14" fmla="*/ 615 w 621"/>
                <a:gd name="T15" fmla="*/ 128 h 290"/>
                <a:gd name="T16" fmla="*/ 609 w 621"/>
                <a:gd name="T17" fmla="*/ 112 h 290"/>
                <a:gd name="T18" fmla="*/ 602 w 621"/>
                <a:gd name="T19" fmla="*/ 98 h 290"/>
                <a:gd name="T20" fmla="*/ 592 w 621"/>
                <a:gd name="T21" fmla="*/ 85 h 290"/>
                <a:gd name="T22" fmla="*/ 578 w 621"/>
                <a:gd name="T23" fmla="*/ 73 h 290"/>
                <a:gd name="T24" fmla="*/ 565 w 621"/>
                <a:gd name="T25" fmla="*/ 66 h 290"/>
                <a:gd name="T26" fmla="*/ 549 w 621"/>
                <a:gd name="T27" fmla="*/ 58 h 290"/>
                <a:gd name="T28" fmla="*/ 408 w 621"/>
                <a:gd name="T29" fmla="*/ 0 h 290"/>
                <a:gd name="T30" fmla="*/ 400 w 621"/>
                <a:gd name="T31" fmla="*/ 0 h 290"/>
                <a:gd name="T32" fmla="*/ 394 w 621"/>
                <a:gd name="T33" fmla="*/ 4 h 290"/>
                <a:gd name="T34" fmla="*/ 391 w 621"/>
                <a:gd name="T35" fmla="*/ 7 h 290"/>
                <a:gd name="T36" fmla="*/ 354 w 621"/>
                <a:gd name="T37" fmla="*/ 108 h 290"/>
                <a:gd name="T38" fmla="*/ 360 w 621"/>
                <a:gd name="T39" fmla="*/ 62 h 290"/>
                <a:gd name="T40" fmla="*/ 360 w 621"/>
                <a:gd name="T41" fmla="*/ 52 h 290"/>
                <a:gd name="T42" fmla="*/ 356 w 621"/>
                <a:gd name="T43" fmla="*/ 46 h 290"/>
                <a:gd name="T44" fmla="*/ 350 w 621"/>
                <a:gd name="T45" fmla="*/ 40 h 290"/>
                <a:gd name="T46" fmla="*/ 344 w 621"/>
                <a:gd name="T47" fmla="*/ 38 h 290"/>
                <a:gd name="T48" fmla="*/ 273 w 621"/>
                <a:gd name="T49" fmla="*/ 38 h 290"/>
                <a:gd name="T50" fmla="*/ 265 w 621"/>
                <a:gd name="T51" fmla="*/ 42 h 290"/>
                <a:gd name="T52" fmla="*/ 261 w 621"/>
                <a:gd name="T53" fmla="*/ 48 h 290"/>
                <a:gd name="T54" fmla="*/ 261 w 621"/>
                <a:gd name="T55" fmla="*/ 58 h 290"/>
                <a:gd name="T56" fmla="*/ 273 w 621"/>
                <a:gd name="T57" fmla="*/ 89 h 290"/>
                <a:gd name="T58" fmla="*/ 230 w 621"/>
                <a:gd name="T59" fmla="*/ 11 h 290"/>
                <a:gd name="T60" fmla="*/ 226 w 621"/>
                <a:gd name="T61" fmla="*/ 6 h 290"/>
                <a:gd name="T62" fmla="*/ 220 w 621"/>
                <a:gd name="T63" fmla="*/ 2 h 290"/>
                <a:gd name="T64" fmla="*/ 214 w 621"/>
                <a:gd name="T65" fmla="*/ 0 h 290"/>
                <a:gd name="T66" fmla="*/ 209 w 621"/>
                <a:gd name="T67" fmla="*/ 2 h 290"/>
                <a:gd name="T68" fmla="*/ 62 w 621"/>
                <a:gd name="T69" fmla="*/ 62 h 290"/>
                <a:gd name="T70" fmla="*/ 46 w 621"/>
                <a:gd name="T71" fmla="*/ 69 h 290"/>
                <a:gd name="T72" fmla="*/ 34 w 621"/>
                <a:gd name="T73" fmla="*/ 79 h 290"/>
                <a:gd name="T74" fmla="*/ 23 w 621"/>
                <a:gd name="T75" fmla="*/ 93 h 290"/>
                <a:gd name="T76" fmla="*/ 13 w 621"/>
                <a:gd name="T77" fmla="*/ 104 h 290"/>
                <a:gd name="T78" fmla="*/ 7 w 621"/>
                <a:gd name="T79" fmla="*/ 120 h 290"/>
                <a:gd name="T80" fmla="*/ 2 w 621"/>
                <a:gd name="T81" fmla="*/ 135 h 290"/>
                <a:gd name="T82" fmla="*/ 0 w 621"/>
                <a:gd name="T83" fmla="*/ 153 h 290"/>
                <a:gd name="T84" fmla="*/ 0 w 621"/>
                <a:gd name="T85" fmla="*/ 273 h 290"/>
                <a:gd name="T86" fmla="*/ 0 w 621"/>
                <a:gd name="T87" fmla="*/ 280 h 290"/>
                <a:gd name="T88" fmla="*/ 406 w 621"/>
                <a:gd name="T89" fmla="*/ 158 h 290"/>
                <a:gd name="T90" fmla="*/ 406 w 621"/>
                <a:gd name="T91" fmla="*/ 151 h 290"/>
                <a:gd name="T92" fmla="*/ 416 w 621"/>
                <a:gd name="T93" fmla="*/ 143 h 290"/>
                <a:gd name="T94" fmla="*/ 422 w 621"/>
                <a:gd name="T95" fmla="*/ 141 h 290"/>
                <a:gd name="T96" fmla="*/ 532 w 621"/>
                <a:gd name="T97" fmla="*/ 141 h 290"/>
                <a:gd name="T98" fmla="*/ 540 w 621"/>
                <a:gd name="T99" fmla="*/ 145 h 290"/>
                <a:gd name="T100" fmla="*/ 543 w 621"/>
                <a:gd name="T101" fmla="*/ 155 h 290"/>
                <a:gd name="T102" fmla="*/ 545 w 621"/>
                <a:gd name="T103" fmla="*/ 207 h 290"/>
                <a:gd name="T104" fmla="*/ 543 w 621"/>
                <a:gd name="T105" fmla="*/ 213 h 290"/>
                <a:gd name="T106" fmla="*/ 536 w 621"/>
                <a:gd name="T107" fmla="*/ 222 h 290"/>
                <a:gd name="T108" fmla="*/ 530 w 621"/>
                <a:gd name="T109" fmla="*/ 224 h 290"/>
                <a:gd name="T110" fmla="*/ 418 w 621"/>
                <a:gd name="T111" fmla="*/ 222 h 290"/>
                <a:gd name="T112" fmla="*/ 410 w 621"/>
                <a:gd name="T113" fmla="*/ 218 h 290"/>
                <a:gd name="T114" fmla="*/ 406 w 621"/>
                <a:gd name="T115" fmla="*/ 211 h 290"/>
                <a:gd name="T116" fmla="*/ 406 w 621"/>
                <a:gd name="T117" fmla="*/ 158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21" h="290">
                  <a:moveTo>
                    <a:pt x="4" y="286"/>
                  </a:moveTo>
                  <a:lnTo>
                    <a:pt x="9" y="288"/>
                  </a:lnTo>
                  <a:lnTo>
                    <a:pt x="11" y="290"/>
                  </a:lnTo>
                  <a:lnTo>
                    <a:pt x="15" y="290"/>
                  </a:lnTo>
                  <a:lnTo>
                    <a:pt x="603" y="290"/>
                  </a:lnTo>
                  <a:lnTo>
                    <a:pt x="607" y="290"/>
                  </a:lnTo>
                  <a:lnTo>
                    <a:pt x="609" y="288"/>
                  </a:lnTo>
                  <a:lnTo>
                    <a:pt x="615" y="286"/>
                  </a:lnTo>
                  <a:lnTo>
                    <a:pt x="619" y="280"/>
                  </a:lnTo>
                  <a:lnTo>
                    <a:pt x="621" y="277"/>
                  </a:lnTo>
                  <a:lnTo>
                    <a:pt x="621" y="273"/>
                  </a:lnTo>
                  <a:lnTo>
                    <a:pt x="621" y="162"/>
                  </a:lnTo>
                  <a:lnTo>
                    <a:pt x="621" y="153"/>
                  </a:lnTo>
                  <a:lnTo>
                    <a:pt x="619" y="143"/>
                  </a:lnTo>
                  <a:lnTo>
                    <a:pt x="617" y="135"/>
                  </a:lnTo>
                  <a:lnTo>
                    <a:pt x="615" y="128"/>
                  </a:lnTo>
                  <a:lnTo>
                    <a:pt x="611" y="120"/>
                  </a:lnTo>
                  <a:lnTo>
                    <a:pt x="609" y="112"/>
                  </a:lnTo>
                  <a:lnTo>
                    <a:pt x="605" y="104"/>
                  </a:lnTo>
                  <a:lnTo>
                    <a:pt x="602" y="98"/>
                  </a:lnTo>
                  <a:lnTo>
                    <a:pt x="596" y="93"/>
                  </a:lnTo>
                  <a:lnTo>
                    <a:pt x="592" y="85"/>
                  </a:lnTo>
                  <a:lnTo>
                    <a:pt x="584" y="79"/>
                  </a:lnTo>
                  <a:lnTo>
                    <a:pt x="578" y="73"/>
                  </a:lnTo>
                  <a:lnTo>
                    <a:pt x="572" y="69"/>
                  </a:lnTo>
                  <a:lnTo>
                    <a:pt x="565" y="66"/>
                  </a:lnTo>
                  <a:lnTo>
                    <a:pt x="557" y="62"/>
                  </a:lnTo>
                  <a:lnTo>
                    <a:pt x="549" y="58"/>
                  </a:lnTo>
                  <a:lnTo>
                    <a:pt x="410" y="2"/>
                  </a:lnTo>
                  <a:lnTo>
                    <a:pt x="408" y="0"/>
                  </a:lnTo>
                  <a:lnTo>
                    <a:pt x="404" y="0"/>
                  </a:lnTo>
                  <a:lnTo>
                    <a:pt x="400" y="0"/>
                  </a:lnTo>
                  <a:lnTo>
                    <a:pt x="398" y="2"/>
                  </a:lnTo>
                  <a:lnTo>
                    <a:pt x="394" y="4"/>
                  </a:lnTo>
                  <a:lnTo>
                    <a:pt x="393" y="6"/>
                  </a:lnTo>
                  <a:lnTo>
                    <a:pt x="391" y="7"/>
                  </a:lnTo>
                  <a:lnTo>
                    <a:pt x="389" y="11"/>
                  </a:lnTo>
                  <a:lnTo>
                    <a:pt x="354" y="108"/>
                  </a:lnTo>
                  <a:lnTo>
                    <a:pt x="348" y="89"/>
                  </a:lnTo>
                  <a:lnTo>
                    <a:pt x="360" y="62"/>
                  </a:lnTo>
                  <a:lnTo>
                    <a:pt x="360" y="58"/>
                  </a:lnTo>
                  <a:lnTo>
                    <a:pt x="360" y="52"/>
                  </a:lnTo>
                  <a:lnTo>
                    <a:pt x="360" y="48"/>
                  </a:lnTo>
                  <a:lnTo>
                    <a:pt x="356" y="46"/>
                  </a:lnTo>
                  <a:lnTo>
                    <a:pt x="354" y="42"/>
                  </a:lnTo>
                  <a:lnTo>
                    <a:pt x="350" y="40"/>
                  </a:lnTo>
                  <a:lnTo>
                    <a:pt x="348" y="38"/>
                  </a:lnTo>
                  <a:lnTo>
                    <a:pt x="344" y="38"/>
                  </a:lnTo>
                  <a:lnTo>
                    <a:pt x="274" y="38"/>
                  </a:lnTo>
                  <a:lnTo>
                    <a:pt x="273" y="38"/>
                  </a:lnTo>
                  <a:lnTo>
                    <a:pt x="269" y="40"/>
                  </a:lnTo>
                  <a:lnTo>
                    <a:pt x="265" y="42"/>
                  </a:lnTo>
                  <a:lnTo>
                    <a:pt x="263" y="46"/>
                  </a:lnTo>
                  <a:lnTo>
                    <a:pt x="261" y="48"/>
                  </a:lnTo>
                  <a:lnTo>
                    <a:pt x="261" y="52"/>
                  </a:lnTo>
                  <a:lnTo>
                    <a:pt x="261" y="58"/>
                  </a:lnTo>
                  <a:lnTo>
                    <a:pt x="261" y="62"/>
                  </a:lnTo>
                  <a:lnTo>
                    <a:pt x="273" y="89"/>
                  </a:lnTo>
                  <a:lnTo>
                    <a:pt x="265" y="108"/>
                  </a:lnTo>
                  <a:lnTo>
                    <a:pt x="230" y="11"/>
                  </a:lnTo>
                  <a:lnTo>
                    <a:pt x="228" y="7"/>
                  </a:lnTo>
                  <a:lnTo>
                    <a:pt x="226" y="6"/>
                  </a:lnTo>
                  <a:lnTo>
                    <a:pt x="224" y="4"/>
                  </a:lnTo>
                  <a:lnTo>
                    <a:pt x="220" y="2"/>
                  </a:lnTo>
                  <a:lnTo>
                    <a:pt x="218" y="0"/>
                  </a:lnTo>
                  <a:lnTo>
                    <a:pt x="214" y="0"/>
                  </a:lnTo>
                  <a:lnTo>
                    <a:pt x="213" y="0"/>
                  </a:lnTo>
                  <a:lnTo>
                    <a:pt x="209" y="2"/>
                  </a:lnTo>
                  <a:lnTo>
                    <a:pt x="69" y="58"/>
                  </a:lnTo>
                  <a:lnTo>
                    <a:pt x="62" y="62"/>
                  </a:lnTo>
                  <a:lnTo>
                    <a:pt x="54" y="66"/>
                  </a:lnTo>
                  <a:lnTo>
                    <a:pt x="46" y="69"/>
                  </a:lnTo>
                  <a:lnTo>
                    <a:pt x="40" y="73"/>
                  </a:lnTo>
                  <a:lnTo>
                    <a:pt x="34" y="79"/>
                  </a:lnTo>
                  <a:lnTo>
                    <a:pt x="27" y="85"/>
                  </a:lnTo>
                  <a:lnTo>
                    <a:pt x="23" y="93"/>
                  </a:lnTo>
                  <a:lnTo>
                    <a:pt x="17" y="98"/>
                  </a:lnTo>
                  <a:lnTo>
                    <a:pt x="13" y="104"/>
                  </a:lnTo>
                  <a:lnTo>
                    <a:pt x="9" y="112"/>
                  </a:lnTo>
                  <a:lnTo>
                    <a:pt x="7" y="120"/>
                  </a:lnTo>
                  <a:lnTo>
                    <a:pt x="4" y="128"/>
                  </a:lnTo>
                  <a:lnTo>
                    <a:pt x="2" y="135"/>
                  </a:lnTo>
                  <a:lnTo>
                    <a:pt x="0" y="143"/>
                  </a:lnTo>
                  <a:lnTo>
                    <a:pt x="0" y="153"/>
                  </a:lnTo>
                  <a:lnTo>
                    <a:pt x="0" y="162"/>
                  </a:lnTo>
                  <a:lnTo>
                    <a:pt x="0" y="273"/>
                  </a:lnTo>
                  <a:lnTo>
                    <a:pt x="0" y="277"/>
                  </a:lnTo>
                  <a:lnTo>
                    <a:pt x="0" y="280"/>
                  </a:lnTo>
                  <a:lnTo>
                    <a:pt x="4" y="286"/>
                  </a:lnTo>
                  <a:close/>
                  <a:moveTo>
                    <a:pt x="406" y="158"/>
                  </a:moveTo>
                  <a:lnTo>
                    <a:pt x="406" y="155"/>
                  </a:lnTo>
                  <a:lnTo>
                    <a:pt x="406" y="151"/>
                  </a:lnTo>
                  <a:lnTo>
                    <a:pt x="410" y="145"/>
                  </a:lnTo>
                  <a:lnTo>
                    <a:pt x="416" y="143"/>
                  </a:lnTo>
                  <a:lnTo>
                    <a:pt x="418" y="141"/>
                  </a:lnTo>
                  <a:lnTo>
                    <a:pt x="422" y="141"/>
                  </a:lnTo>
                  <a:lnTo>
                    <a:pt x="530" y="141"/>
                  </a:lnTo>
                  <a:lnTo>
                    <a:pt x="532" y="141"/>
                  </a:lnTo>
                  <a:lnTo>
                    <a:pt x="536" y="143"/>
                  </a:lnTo>
                  <a:lnTo>
                    <a:pt x="540" y="145"/>
                  </a:lnTo>
                  <a:lnTo>
                    <a:pt x="543" y="151"/>
                  </a:lnTo>
                  <a:lnTo>
                    <a:pt x="543" y="155"/>
                  </a:lnTo>
                  <a:lnTo>
                    <a:pt x="545" y="158"/>
                  </a:lnTo>
                  <a:lnTo>
                    <a:pt x="545" y="207"/>
                  </a:lnTo>
                  <a:lnTo>
                    <a:pt x="543" y="211"/>
                  </a:lnTo>
                  <a:lnTo>
                    <a:pt x="543" y="213"/>
                  </a:lnTo>
                  <a:lnTo>
                    <a:pt x="540" y="218"/>
                  </a:lnTo>
                  <a:lnTo>
                    <a:pt x="536" y="222"/>
                  </a:lnTo>
                  <a:lnTo>
                    <a:pt x="532" y="222"/>
                  </a:lnTo>
                  <a:lnTo>
                    <a:pt x="530" y="224"/>
                  </a:lnTo>
                  <a:lnTo>
                    <a:pt x="422" y="224"/>
                  </a:lnTo>
                  <a:lnTo>
                    <a:pt x="418" y="222"/>
                  </a:lnTo>
                  <a:lnTo>
                    <a:pt x="416" y="222"/>
                  </a:lnTo>
                  <a:lnTo>
                    <a:pt x="410" y="218"/>
                  </a:lnTo>
                  <a:lnTo>
                    <a:pt x="406" y="213"/>
                  </a:lnTo>
                  <a:lnTo>
                    <a:pt x="406" y="211"/>
                  </a:lnTo>
                  <a:lnTo>
                    <a:pt x="406" y="207"/>
                  </a:lnTo>
                  <a:lnTo>
                    <a:pt x="406" y="1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 sz="900" dirty="0"/>
            </a:p>
          </p:txBody>
        </p:sp>
      </p:grpSp>
      <p:cxnSp>
        <p:nvCxnSpPr>
          <p:cNvPr id="23" name="Straight Connector 22"/>
          <p:cNvCxnSpPr/>
          <p:nvPr/>
        </p:nvCxnSpPr>
        <p:spPr>
          <a:xfrm flipV="1">
            <a:off x="1112159" y="2710389"/>
            <a:ext cx="758818" cy="692072"/>
          </a:xfrm>
          <a:prstGeom prst="line">
            <a:avLst/>
          </a:prstGeom>
          <a:ln w="38100">
            <a:solidFill>
              <a:srgbClr val="85CC18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3169468" y="2700359"/>
            <a:ext cx="780812" cy="712132"/>
          </a:xfrm>
          <a:prstGeom prst="line">
            <a:avLst/>
          </a:prstGeom>
          <a:ln w="38100">
            <a:solidFill>
              <a:srgbClr val="85CC18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505200" y="4126120"/>
            <a:ext cx="12030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Экспедитор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72586" y="2620533"/>
            <a:ext cx="91886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Клиент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1708482" y="3964064"/>
            <a:ext cx="1617986" cy="8272"/>
          </a:xfrm>
          <a:prstGeom prst="line">
            <a:avLst/>
          </a:prstGeom>
          <a:ln w="38100">
            <a:solidFill>
              <a:srgbClr val="85CC18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2224" y="3587667"/>
            <a:ext cx="485775" cy="473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4" name="Group 1150"/>
          <p:cNvGrpSpPr/>
          <p:nvPr/>
        </p:nvGrpSpPr>
        <p:grpSpPr>
          <a:xfrm>
            <a:off x="769367" y="3679976"/>
            <a:ext cx="409862" cy="399961"/>
            <a:chOff x="10645775" y="404813"/>
            <a:chExt cx="985837" cy="962025"/>
          </a:xfrm>
        </p:grpSpPr>
        <p:sp>
          <p:nvSpPr>
            <p:cNvPr id="85" name="Freeform 24"/>
            <p:cNvSpPr>
              <a:spLocks noEditPoints="1"/>
            </p:cNvSpPr>
            <p:nvPr/>
          </p:nvSpPr>
          <p:spPr bwMode="auto">
            <a:xfrm>
              <a:off x="11128375" y="687388"/>
              <a:ext cx="503237" cy="584200"/>
            </a:xfrm>
            <a:custGeom>
              <a:avLst/>
              <a:gdLst>
                <a:gd name="T0" fmla="*/ 166 w 317"/>
                <a:gd name="T1" fmla="*/ 0 h 368"/>
                <a:gd name="T2" fmla="*/ 158 w 317"/>
                <a:gd name="T3" fmla="*/ 0 h 368"/>
                <a:gd name="T4" fmla="*/ 125 w 317"/>
                <a:gd name="T5" fmla="*/ 8 h 368"/>
                <a:gd name="T6" fmla="*/ 120 w 317"/>
                <a:gd name="T7" fmla="*/ 15 h 368"/>
                <a:gd name="T8" fmla="*/ 120 w 317"/>
                <a:gd name="T9" fmla="*/ 253 h 368"/>
                <a:gd name="T10" fmla="*/ 118 w 317"/>
                <a:gd name="T11" fmla="*/ 263 h 368"/>
                <a:gd name="T12" fmla="*/ 214 w 317"/>
                <a:gd name="T13" fmla="*/ 321 h 368"/>
                <a:gd name="T14" fmla="*/ 9 w 317"/>
                <a:gd name="T15" fmla="*/ 321 h 368"/>
                <a:gd name="T16" fmla="*/ 5 w 317"/>
                <a:gd name="T17" fmla="*/ 323 h 368"/>
                <a:gd name="T18" fmla="*/ 0 w 317"/>
                <a:gd name="T19" fmla="*/ 329 h 368"/>
                <a:gd name="T20" fmla="*/ 0 w 317"/>
                <a:gd name="T21" fmla="*/ 335 h 368"/>
                <a:gd name="T22" fmla="*/ 0 w 317"/>
                <a:gd name="T23" fmla="*/ 356 h 368"/>
                <a:gd name="T24" fmla="*/ 4 w 317"/>
                <a:gd name="T25" fmla="*/ 362 h 368"/>
                <a:gd name="T26" fmla="*/ 9 w 317"/>
                <a:gd name="T27" fmla="*/ 368 h 368"/>
                <a:gd name="T28" fmla="*/ 273 w 317"/>
                <a:gd name="T29" fmla="*/ 368 h 368"/>
                <a:gd name="T30" fmla="*/ 282 w 317"/>
                <a:gd name="T31" fmla="*/ 366 h 368"/>
                <a:gd name="T32" fmla="*/ 290 w 317"/>
                <a:gd name="T33" fmla="*/ 362 h 368"/>
                <a:gd name="T34" fmla="*/ 313 w 317"/>
                <a:gd name="T35" fmla="*/ 344 h 368"/>
                <a:gd name="T36" fmla="*/ 317 w 317"/>
                <a:gd name="T37" fmla="*/ 337 h 368"/>
                <a:gd name="T38" fmla="*/ 317 w 317"/>
                <a:gd name="T39" fmla="*/ 77 h 368"/>
                <a:gd name="T40" fmla="*/ 315 w 317"/>
                <a:gd name="T41" fmla="*/ 70 h 368"/>
                <a:gd name="T42" fmla="*/ 313 w 317"/>
                <a:gd name="T43" fmla="*/ 62 h 368"/>
                <a:gd name="T44" fmla="*/ 307 w 317"/>
                <a:gd name="T45" fmla="*/ 56 h 368"/>
                <a:gd name="T46" fmla="*/ 300 w 317"/>
                <a:gd name="T47" fmla="*/ 52 h 368"/>
                <a:gd name="T48" fmla="*/ 172 w 317"/>
                <a:gd name="T49" fmla="*/ 2 h 368"/>
                <a:gd name="T50" fmla="*/ 261 w 317"/>
                <a:gd name="T51" fmla="*/ 91 h 368"/>
                <a:gd name="T52" fmla="*/ 263 w 317"/>
                <a:gd name="T53" fmla="*/ 97 h 368"/>
                <a:gd name="T54" fmla="*/ 261 w 317"/>
                <a:gd name="T55" fmla="*/ 300 h 368"/>
                <a:gd name="T56" fmla="*/ 259 w 317"/>
                <a:gd name="T57" fmla="*/ 306 h 368"/>
                <a:gd name="T58" fmla="*/ 253 w 317"/>
                <a:gd name="T59" fmla="*/ 308 h 368"/>
                <a:gd name="T60" fmla="*/ 247 w 317"/>
                <a:gd name="T61" fmla="*/ 308 h 368"/>
                <a:gd name="T62" fmla="*/ 149 w 317"/>
                <a:gd name="T63" fmla="*/ 261 h 368"/>
                <a:gd name="T64" fmla="*/ 143 w 317"/>
                <a:gd name="T65" fmla="*/ 257 h 368"/>
                <a:gd name="T66" fmla="*/ 141 w 317"/>
                <a:gd name="T67" fmla="*/ 251 h 368"/>
                <a:gd name="T68" fmla="*/ 139 w 317"/>
                <a:gd name="T69" fmla="*/ 52 h 368"/>
                <a:gd name="T70" fmla="*/ 143 w 317"/>
                <a:gd name="T71" fmla="*/ 46 h 368"/>
                <a:gd name="T72" fmla="*/ 147 w 317"/>
                <a:gd name="T73" fmla="*/ 44 h 368"/>
                <a:gd name="T74" fmla="*/ 153 w 317"/>
                <a:gd name="T75" fmla="*/ 44 h 368"/>
                <a:gd name="T76" fmla="*/ 255 w 317"/>
                <a:gd name="T77" fmla="*/ 8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17" h="368">
                  <a:moveTo>
                    <a:pt x="172" y="2"/>
                  </a:moveTo>
                  <a:lnTo>
                    <a:pt x="166" y="0"/>
                  </a:lnTo>
                  <a:lnTo>
                    <a:pt x="162" y="0"/>
                  </a:lnTo>
                  <a:lnTo>
                    <a:pt x="158" y="0"/>
                  </a:lnTo>
                  <a:lnTo>
                    <a:pt x="129" y="6"/>
                  </a:lnTo>
                  <a:lnTo>
                    <a:pt x="125" y="8"/>
                  </a:lnTo>
                  <a:lnTo>
                    <a:pt x="122" y="11"/>
                  </a:lnTo>
                  <a:lnTo>
                    <a:pt x="120" y="15"/>
                  </a:lnTo>
                  <a:lnTo>
                    <a:pt x="118" y="21"/>
                  </a:lnTo>
                  <a:lnTo>
                    <a:pt x="120" y="253"/>
                  </a:lnTo>
                  <a:lnTo>
                    <a:pt x="120" y="259"/>
                  </a:lnTo>
                  <a:lnTo>
                    <a:pt x="118" y="263"/>
                  </a:lnTo>
                  <a:lnTo>
                    <a:pt x="116" y="269"/>
                  </a:lnTo>
                  <a:lnTo>
                    <a:pt x="214" y="321"/>
                  </a:lnTo>
                  <a:lnTo>
                    <a:pt x="13" y="321"/>
                  </a:lnTo>
                  <a:lnTo>
                    <a:pt x="9" y="321"/>
                  </a:lnTo>
                  <a:lnTo>
                    <a:pt x="7" y="321"/>
                  </a:lnTo>
                  <a:lnTo>
                    <a:pt x="5" y="323"/>
                  </a:lnTo>
                  <a:lnTo>
                    <a:pt x="4" y="325"/>
                  </a:lnTo>
                  <a:lnTo>
                    <a:pt x="0" y="329"/>
                  </a:lnTo>
                  <a:lnTo>
                    <a:pt x="0" y="333"/>
                  </a:lnTo>
                  <a:lnTo>
                    <a:pt x="0" y="335"/>
                  </a:lnTo>
                  <a:lnTo>
                    <a:pt x="0" y="354"/>
                  </a:lnTo>
                  <a:lnTo>
                    <a:pt x="0" y="356"/>
                  </a:lnTo>
                  <a:lnTo>
                    <a:pt x="0" y="358"/>
                  </a:lnTo>
                  <a:lnTo>
                    <a:pt x="4" y="362"/>
                  </a:lnTo>
                  <a:lnTo>
                    <a:pt x="7" y="366"/>
                  </a:lnTo>
                  <a:lnTo>
                    <a:pt x="9" y="368"/>
                  </a:lnTo>
                  <a:lnTo>
                    <a:pt x="13" y="368"/>
                  </a:lnTo>
                  <a:lnTo>
                    <a:pt x="273" y="368"/>
                  </a:lnTo>
                  <a:lnTo>
                    <a:pt x="276" y="368"/>
                  </a:lnTo>
                  <a:lnTo>
                    <a:pt x="282" y="366"/>
                  </a:lnTo>
                  <a:lnTo>
                    <a:pt x="286" y="364"/>
                  </a:lnTo>
                  <a:lnTo>
                    <a:pt x="290" y="362"/>
                  </a:lnTo>
                  <a:lnTo>
                    <a:pt x="309" y="348"/>
                  </a:lnTo>
                  <a:lnTo>
                    <a:pt x="313" y="344"/>
                  </a:lnTo>
                  <a:lnTo>
                    <a:pt x="315" y="341"/>
                  </a:lnTo>
                  <a:lnTo>
                    <a:pt x="317" y="337"/>
                  </a:lnTo>
                  <a:lnTo>
                    <a:pt x="317" y="333"/>
                  </a:lnTo>
                  <a:lnTo>
                    <a:pt x="317" y="77"/>
                  </a:lnTo>
                  <a:lnTo>
                    <a:pt x="317" y="73"/>
                  </a:lnTo>
                  <a:lnTo>
                    <a:pt x="315" y="70"/>
                  </a:lnTo>
                  <a:lnTo>
                    <a:pt x="315" y="66"/>
                  </a:lnTo>
                  <a:lnTo>
                    <a:pt x="313" y="62"/>
                  </a:lnTo>
                  <a:lnTo>
                    <a:pt x="309" y="58"/>
                  </a:lnTo>
                  <a:lnTo>
                    <a:pt x="307" y="56"/>
                  </a:lnTo>
                  <a:lnTo>
                    <a:pt x="303" y="52"/>
                  </a:lnTo>
                  <a:lnTo>
                    <a:pt x="300" y="52"/>
                  </a:lnTo>
                  <a:lnTo>
                    <a:pt x="176" y="2"/>
                  </a:lnTo>
                  <a:lnTo>
                    <a:pt x="172" y="2"/>
                  </a:lnTo>
                  <a:close/>
                  <a:moveTo>
                    <a:pt x="259" y="87"/>
                  </a:moveTo>
                  <a:lnTo>
                    <a:pt x="261" y="91"/>
                  </a:lnTo>
                  <a:lnTo>
                    <a:pt x="261" y="93"/>
                  </a:lnTo>
                  <a:lnTo>
                    <a:pt x="263" y="97"/>
                  </a:lnTo>
                  <a:lnTo>
                    <a:pt x="263" y="298"/>
                  </a:lnTo>
                  <a:lnTo>
                    <a:pt x="261" y="300"/>
                  </a:lnTo>
                  <a:lnTo>
                    <a:pt x="261" y="302"/>
                  </a:lnTo>
                  <a:lnTo>
                    <a:pt x="259" y="306"/>
                  </a:lnTo>
                  <a:lnTo>
                    <a:pt x="257" y="308"/>
                  </a:lnTo>
                  <a:lnTo>
                    <a:pt x="253" y="308"/>
                  </a:lnTo>
                  <a:lnTo>
                    <a:pt x="251" y="310"/>
                  </a:lnTo>
                  <a:lnTo>
                    <a:pt x="247" y="308"/>
                  </a:lnTo>
                  <a:lnTo>
                    <a:pt x="245" y="308"/>
                  </a:lnTo>
                  <a:lnTo>
                    <a:pt x="149" y="261"/>
                  </a:lnTo>
                  <a:lnTo>
                    <a:pt x="145" y="259"/>
                  </a:lnTo>
                  <a:lnTo>
                    <a:pt x="143" y="257"/>
                  </a:lnTo>
                  <a:lnTo>
                    <a:pt x="141" y="253"/>
                  </a:lnTo>
                  <a:lnTo>
                    <a:pt x="141" y="251"/>
                  </a:lnTo>
                  <a:lnTo>
                    <a:pt x="139" y="56"/>
                  </a:lnTo>
                  <a:lnTo>
                    <a:pt x="139" y="52"/>
                  </a:lnTo>
                  <a:lnTo>
                    <a:pt x="141" y="50"/>
                  </a:lnTo>
                  <a:lnTo>
                    <a:pt x="143" y="46"/>
                  </a:lnTo>
                  <a:lnTo>
                    <a:pt x="143" y="46"/>
                  </a:lnTo>
                  <a:lnTo>
                    <a:pt x="147" y="44"/>
                  </a:lnTo>
                  <a:lnTo>
                    <a:pt x="151" y="44"/>
                  </a:lnTo>
                  <a:lnTo>
                    <a:pt x="153" y="44"/>
                  </a:lnTo>
                  <a:lnTo>
                    <a:pt x="154" y="44"/>
                  </a:lnTo>
                  <a:lnTo>
                    <a:pt x="255" y="85"/>
                  </a:lnTo>
                  <a:lnTo>
                    <a:pt x="259" y="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 sz="900"/>
            </a:p>
          </p:txBody>
        </p:sp>
        <p:sp>
          <p:nvSpPr>
            <p:cNvPr id="86" name="Freeform 25"/>
            <p:cNvSpPr>
              <a:spLocks/>
            </p:cNvSpPr>
            <p:nvPr/>
          </p:nvSpPr>
          <p:spPr bwMode="auto">
            <a:xfrm>
              <a:off x="10850563" y="447676"/>
              <a:ext cx="331787" cy="331788"/>
            </a:xfrm>
            <a:custGeom>
              <a:avLst/>
              <a:gdLst>
                <a:gd name="T0" fmla="*/ 4 w 209"/>
                <a:gd name="T1" fmla="*/ 135 h 209"/>
                <a:gd name="T2" fmla="*/ 14 w 209"/>
                <a:gd name="T3" fmla="*/ 155 h 209"/>
                <a:gd name="T4" fmla="*/ 24 w 209"/>
                <a:gd name="T5" fmla="*/ 170 h 209"/>
                <a:gd name="T6" fmla="*/ 39 w 209"/>
                <a:gd name="T7" fmla="*/ 186 h 209"/>
                <a:gd name="T8" fmla="*/ 55 w 209"/>
                <a:gd name="T9" fmla="*/ 197 h 209"/>
                <a:gd name="T10" fmla="*/ 74 w 209"/>
                <a:gd name="T11" fmla="*/ 205 h 209"/>
                <a:gd name="T12" fmla="*/ 93 w 209"/>
                <a:gd name="T13" fmla="*/ 209 h 209"/>
                <a:gd name="T14" fmla="*/ 115 w 209"/>
                <a:gd name="T15" fmla="*/ 209 h 209"/>
                <a:gd name="T16" fmla="*/ 136 w 209"/>
                <a:gd name="T17" fmla="*/ 205 h 209"/>
                <a:gd name="T18" fmla="*/ 155 w 209"/>
                <a:gd name="T19" fmla="*/ 197 h 209"/>
                <a:gd name="T20" fmla="*/ 171 w 209"/>
                <a:gd name="T21" fmla="*/ 186 h 209"/>
                <a:gd name="T22" fmla="*/ 186 w 209"/>
                <a:gd name="T23" fmla="*/ 170 h 209"/>
                <a:gd name="T24" fmla="*/ 196 w 209"/>
                <a:gd name="T25" fmla="*/ 155 h 209"/>
                <a:gd name="T26" fmla="*/ 204 w 209"/>
                <a:gd name="T27" fmla="*/ 135 h 209"/>
                <a:gd name="T28" fmla="*/ 209 w 209"/>
                <a:gd name="T29" fmla="*/ 116 h 209"/>
                <a:gd name="T30" fmla="*/ 209 w 209"/>
                <a:gd name="T31" fmla="*/ 95 h 209"/>
                <a:gd name="T32" fmla="*/ 204 w 209"/>
                <a:gd name="T33" fmla="*/ 73 h 209"/>
                <a:gd name="T34" fmla="*/ 196 w 209"/>
                <a:gd name="T35" fmla="*/ 56 h 209"/>
                <a:gd name="T36" fmla="*/ 186 w 209"/>
                <a:gd name="T37" fmla="*/ 39 h 209"/>
                <a:gd name="T38" fmla="*/ 171 w 209"/>
                <a:gd name="T39" fmla="*/ 25 h 209"/>
                <a:gd name="T40" fmla="*/ 155 w 209"/>
                <a:gd name="T41" fmla="*/ 13 h 209"/>
                <a:gd name="T42" fmla="*/ 136 w 209"/>
                <a:gd name="T43" fmla="*/ 6 h 209"/>
                <a:gd name="T44" fmla="*/ 115 w 209"/>
                <a:gd name="T45" fmla="*/ 2 h 209"/>
                <a:gd name="T46" fmla="*/ 93 w 209"/>
                <a:gd name="T47" fmla="*/ 2 h 209"/>
                <a:gd name="T48" fmla="*/ 74 w 209"/>
                <a:gd name="T49" fmla="*/ 6 h 209"/>
                <a:gd name="T50" fmla="*/ 55 w 209"/>
                <a:gd name="T51" fmla="*/ 13 h 209"/>
                <a:gd name="T52" fmla="*/ 39 w 209"/>
                <a:gd name="T53" fmla="*/ 25 h 209"/>
                <a:gd name="T54" fmla="*/ 24 w 209"/>
                <a:gd name="T55" fmla="*/ 39 h 209"/>
                <a:gd name="T56" fmla="*/ 14 w 209"/>
                <a:gd name="T57" fmla="*/ 56 h 209"/>
                <a:gd name="T58" fmla="*/ 4 w 209"/>
                <a:gd name="T59" fmla="*/ 73 h 209"/>
                <a:gd name="T60" fmla="*/ 2 w 209"/>
                <a:gd name="T61" fmla="*/ 95 h 209"/>
                <a:gd name="T62" fmla="*/ 2 w 209"/>
                <a:gd name="T63" fmla="*/ 116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9" h="209">
                  <a:moveTo>
                    <a:pt x="2" y="126"/>
                  </a:moveTo>
                  <a:lnTo>
                    <a:pt x="4" y="135"/>
                  </a:lnTo>
                  <a:lnTo>
                    <a:pt x="10" y="145"/>
                  </a:lnTo>
                  <a:lnTo>
                    <a:pt x="14" y="155"/>
                  </a:lnTo>
                  <a:lnTo>
                    <a:pt x="18" y="162"/>
                  </a:lnTo>
                  <a:lnTo>
                    <a:pt x="24" y="170"/>
                  </a:lnTo>
                  <a:lnTo>
                    <a:pt x="31" y="178"/>
                  </a:lnTo>
                  <a:lnTo>
                    <a:pt x="39" y="186"/>
                  </a:lnTo>
                  <a:lnTo>
                    <a:pt x="47" y="191"/>
                  </a:lnTo>
                  <a:lnTo>
                    <a:pt x="55" y="197"/>
                  </a:lnTo>
                  <a:lnTo>
                    <a:pt x="64" y="201"/>
                  </a:lnTo>
                  <a:lnTo>
                    <a:pt x="74" y="205"/>
                  </a:lnTo>
                  <a:lnTo>
                    <a:pt x="84" y="207"/>
                  </a:lnTo>
                  <a:lnTo>
                    <a:pt x="93" y="209"/>
                  </a:lnTo>
                  <a:lnTo>
                    <a:pt x="105" y="209"/>
                  </a:lnTo>
                  <a:lnTo>
                    <a:pt x="115" y="209"/>
                  </a:lnTo>
                  <a:lnTo>
                    <a:pt x="126" y="207"/>
                  </a:lnTo>
                  <a:lnTo>
                    <a:pt x="136" y="205"/>
                  </a:lnTo>
                  <a:lnTo>
                    <a:pt x="146" y="201"/>
                  </a:lnTo>
                  <a:lnTo>
                    <a:pt x="155" y="197"/>
                  </a:lnTo>
                  <a:lnTo>
                    <a:pt x="163" y="191"/>
                  </a:lnTo>
                  <a:lnTo>
                    <a:pt x="171" y="186"/>
                  </a:lnTo>
                  <a:lnTo>
                    <a:pt x="179" y="178"/>
                  </a:lnTo>
                  <a:lnTo>
                    <a:pt x="186" y="170"/>
                  </a:lnTo>
                  <a:lnTo>
                    <a:pt x="192" y="162"/>
                  </a:lnTo>
                  <a:lnTo>
                    <a:pt x="196" y="155"/>
                  </a:lnTo>
                  <a:lnTo>
                    <a:pt x="202" y="145"/>
                  </a:lnTo>
                  <a:lnTo>
                    <a:pt x="204" y="135"/>
                  </a:lnTo>
                  <a:lnTo>
                    <a:pt x="208" y="126"/>
                  </a:lnTo>
                  <a:lnTo>
                    <a:pt x="209" y="116"/>
                  </a:lnTo>
                  <a:lnTo>
                    <a:pt x="209" y="104"/>
                  </a:lnTo>
                  <a:lnTo>
                    <a:pt x="209" y="95"/>
                  </a:lnTo>
                  <a:lnTo>
                    <a:pt x="208" y="85"/>
                  </a:lnTo>
                  <a:lnTo>
                    <a:pt x="204" y="73"/>
                  </a:lnTo>
                  <a:lnTo>
                    <a:pt x="202" y="64"/>
                  </a:lnTo>
                  <a:lnTo>
                    <a:pt x="196" y="56"/>
                  </a:lnTo>
                  <a:lnTo>
                    <a:pt x="192" y="46"/>
                  </a:lnTo>
                  <a:lnTo>
                    <a:pt x="186" y="39"/>
                  </a:lnTo>
                  <a:lnTo>
                    <a:pt x="179" y="31"/>
                  </a:lnTo>
                  <a:lnTo>
                    <a:pt x="171" y="25"/>
                  </a:lnTo>
                  <a:lnTo>
                    <a:pt x="163" y="19"/>
                  </a:lnTo>
                  <a:lnTo>
                    <a:pt x="155" y="13"/>
                  </a:lnTo>
                  <a:lnTo>
                    <a:pt x="146" y="10"/>
                  </a:lnTo>
                  <a:lnTo>
                    <a:pt x="136" y="6"/>
                  </a:lnTo>
                  <a:lnTo>
                    <a:pt x="126" y="4"/>
                  </a:lnTo>
                  <a:lnTo>
                    <a:pt x="115" y="2"/>
                  </a:lnTo>
                  <a:lnTo>
                    <a:pt x="105" y="0"/>
                  </a:lnTo>
                  <a:lnTo>
                    <a:pt x="93" y="2"/>
                  </a:lnTo>
                  <a:lnTo>
                    <a:pt x="84" y="4"/>
                  </a:lnTo>
                  <a:lnTo>
                    <a:pt x="74" y="6"/>
                  </a:lnTo>
                  <a:lnTo>
                    <a:pt x="64" y="10"/>
                  </a:lnTo>
                  <a:lnTo>
                    <a:pt x="55" y="13"/>
                  </a:lnTo>
                  <a:lnTo>
                    <a:pt x="47" y="19"/>
                  </a:lnTo>
                  <a:lnTo>
                    <a:pt x="39" y="25"/>
                  </a:lnTo>
                  <a:lnTo>
                    <a:pt x="31" y="31"/>
                  </a:lnTo>
                  <a:lnTo>
                    <a:pt x="24" y="39"/>
                  </a:lnTo>
                  <a:lnTo>
                    <a:pt x="18" y="46"/>
                  </a:lnTo>
                  <a:lnTo>
                    <a:pt x="14" y="56"/>
                  </a:lnTo>
                  <a:lnTo>
                    <a:pt x="10" y="64"/>
                  </a:lnTo>
                  <a:lnTo>
                    <a:pt x="4" y="73"/>
                  </a:lnTo>
                  <a:lnTo>
                    <a:pt x="2" y="85"/>
                  </a:lnTo>
                  <a:lnTo>
                    <a:pt x="2" y="95"/>
                  </a:lnTo>
                  <a:lnTo>
                    <a:pt x="0" y="104"/>
                  </a:lnTo>
                  <a:lnTo>
                    <a:pt x="2" y="116"/>
                  </a:lnTo>
                  <a:lnTo>
                    <a:pt x="2" y="1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 sz="900"/>
            </a:p>
          </p:txBody>
        </p:sp>
        <p:sp>
          <p:nvSpPr>
            <p:cNvPr id="87" name="Freeform 26"/>
            <p:cNvSpPr>
              <a:spLocks/>
            </p:cNvSpPr>
            <p:nvPr/>
          </p:nvSpPr>
          <p:spPr bwMode="auto">
            <a:xfrm>
              <a:off x="10645775" y="700088"/>
              <a:ext cx="647700" cy="666750"/>
            </a:xfrm>
            <a:custGeom>
              <a:avLst/>
              <a:gdLst>
                <a:gd name="T0" fmla="*/ 75 w 408"/>
                <a:gd name="T1" fmla="*/ 369 h 420"/>
                <a:gd name="T2" fmla="*/ 87 w 408"/>
                <a:gd name="T3" fmla="*/ 327 h 420"/>
                <a:gd name="T4" fmla="*/ 99 w 408"/>
                <a:gd name="T5" fmla="*/ 292 h 420"/>
                <a:gd name="T6" fmla="*/ 112 w 408"/>
                <a:gd name="T7" fmla="*/ 261 h 420"/>
                <a:gd name="T8" fmla="*/ 99 w 408"/>
                <a:gd name="T9" fmla="*/ 232 h 420"/>
                <a:gd name="T10" fmla="*/ 91 w 408"/>
                <a:gd name="T11" fmla="*/ 205 h 420"/>
                <a:gd name="T12" fmla="*/ 85 w 408"/>
                <a:gd name="T13" fmla="*/ 182 h 420"/>
                <a:gd name="T14" fmla="*/ 83 w 408"/>
                <a:gd name="T15" fmla="*/ 160 h 420"/>
                <a:gd name="T16" fmla="*/ 83 w 408"/>
                <a:gd name="T17" fmla="*/ 127 h 420"/>
                <a:gd name="T18" fmla="*/ 85 w 408"/>
                <a:gd name="T19" fmla="*/ 120 h 420"/>
                <a:gd name="T20" fmla="*/ 93 w 408"/>
                <a:gd name="T21" fmla="*/ 154 h 420"/>
                <a:gd name="T22" fmla="*/ 102 w 408"/>
                <a:gd name="T23" fmla="*/ 178 h 420"/>
                <a:gd name="T24" fmla="*/ 116 w 408"/>
                <a:gd name="T25" fmla="*/ 205 h 420"/>
                <a:gd name="T26" fmla="*/ 135 w 408"/>
                <a:gd name="T27" fmla="*/ 232 h 420"/>
                <a:gd name="T28" fmla="*/ 158 w 408"/>
                <a:gd name="T29" fmla="*/ 257 h 420"/>
                <a:gd name="T30" fmla="*/ 184 w 408"/>
                <a:gd name="T31" fmla="*/ 274 h 420"/>
                <a:gd name="T32" fmla="*/ 199 w 408"/>
                <a:gd name="T33" fmla="*/ 284 h 420"/>
                <a:gd name="T34" fmla="*/ 217 w 408"/>
                <a:gd name="T35" fmla="*/ 290 h 420"/>
                <a:gd name="T36" fmla="*/ 236 w 408"/>
                <a:gd name="T37" fmla="*/ 294 h 420"/>
                <a:gd name="T38" fmla="*/ 267 w 408"/>
                <a:gd name="T39" fmla="*/ 296 h 420"/>
                <a:gd name="T40" fmla="*/ 294 w 408"/>
                <a:gd name="T41" fmla="*/ 294 h 420"/>
                <a:gd name="T42" fmla="*/ 321 w 408"/>
                <a:gd name="T43" fmla="*/ 290 h 420"/>
                <a:gd name="T44" fmla="*/ 350 w 408"/>
                <a:gd name="T45" fmla="*/ 282 h 420"/>
                <a:gd name="T46" fmla="*/ 381 w 408"/>
                <a:gd name="T47" fmla="*/ 273 h 420"/>
                <a:gd name="T48" fmla="*/ 395 w 408"/>
                <a:gd name="T49" fmla="*/ 265 h 420"/>
                <a:gd name="T50" fmla="*/ 406 w 408"/>
                <a:gd name="T51" fmla="*/ 251 h 420"/>
                <a:gd name="T52" fmla="*/ 408 w 408"/>
                <a:gd name="T53" fmla="*/ 236 h 420"/>
                <a:gd name="T54" fmla="*/ 406 w 408"/>
                <a:gd name="T55" fmla="*/ 220 h 420"/>
                <a:gd name="T56" fmla="*/ 398 w 408"/>
                <a:gd name="T57" fmla="*/ 205 h 420"/>
                <a:gd name="T58" fmla="*/ 385 w 408"/>
                <a:gd name="T59" fmla="*/ 195 h 420"/>
                <a:gd name="T60" fmla="*/ 371 w 408"/>
                <a:gd name="T61" fmla="*/ 193 h 420"/>
                <a:gd name="T62" fmla="*/ 354 w 408"/>
                <a:gd name="T63" fmla="*/ 195 h 420"/>
                <a:gd name="T64" fmla="*/ 317 w 408"/>
                <a:gd name="T65" fmla="*/ 205 h 420"/>
                <a:gd name="T66" fmla="*/ 282 w 408"/>
                <a:gd name="T67" fmla="*/ 213 h 420"/>
                <a:gd name="T68" fmla="*/ 263 w 408"/>
                <a:gd name="T69" fmla="*/ 213 h 420"/>
                <a:gd name="T70" fmla="*/ 248 w 408"/>
                <a:gd name="T71" fmla="*/ 211 h 420"/>
                <a:gd name="T72" fmla="*/ 232 w 408"/>
                <a:gd name="T73" fmla="*/ 207 h 420"/>
                <a:gd name="T74" fmla="*/ 218 w 408"/>
                <a:gd name="T75" fmla="*/ 199 h 420"/>
                <a:gd name="T76" fmla="*/ 205 w 408"/>
                <a:gd name="T77" fmla="*/ 185 h 420"/>
                <a:gd name="T78" fmla="*/ 193 w 408"/>
                <a:gd name="T79" fmla="*/ 170 h 420"/>
                <a:gd name="T80" fmla="*/ 188 w 408"/>
                <a:gd name="T81" fmla="*/ 153 h 420"/>
                <a:gd name="T82" fmla="*/ 188 w 408"/>
                <a:gd name="T83" fmla="*/ 141 h 420"/>
                <a:gd name="T84" fmla="*/ 191 w 408"/>
                <a:gd name="T85" fmla="*/ 133 h 420"/>
                <a:gd name="T86" fmla="*/ 193 w 408"/>
                <a:gd name="T87" fmla="*/ 114 h 420"/>
                <a:gd name="T88" fmla="*/ 193 w 408"/>
                <a:gd name="T89" fmla="*/ 91 h 420"/>
                <a:gd name="T90" fmla="*/ 186 w 408"/>
                <a:gd name="T91" fmla="*/ 67 h 420"/>
                <a:gd name="T92" fmla="*/ 172 w 408"/>
                <a:gd name="T93" fmla="*/ 44 h 420"/>
                <a:gd name="T94" fmla="*/ 157 w 408"/>
                <a:gd name="T95" fmla="*/ 27 h 420"/>
                <a:gd name="T96" fmla="*/ 137 w 408"/>
                <a:gd name="T97" fmla="*/ 11 h 420"/>
                <a:gd name="T98" fmla="*/ 118 w 408"/>
                <a:gd name="T99" fmla="*/ 3 h 420"/>
                <a:gd name="T100" fmla="*/ 97 w 408"/>
                <a:gd name="T101" fmla="*/ 0 h 420"/>
                <a:gd name="T102" fmla="*/ 79 w 408"/>
                <a:gd name="T103" fmla="*/ 2 h 420"/>
                <a:gd name="T104" fmla="*/ 62 w 408"/>
                <a:gd name="T105" fmla="*/ 7 h 420"/>
                <a:gd name="T106" fmla="*/ 46 w 408"/>
                <a:gd name="T107" fmla="*/ 17 h 420"/>
                <a:gd name="T108" fmla="*/ 17 w 408"/>
                <a:gd name="T109" fmla="*/ 38 h 420"/>
                <a:gd name="T110" fmla="*/ 0 w 408"/>
                <a:gd name="T111" fmla="*/ 56 h 420"/>
                <a:gd name="T112" fmla="*/ 64 w 408"/>
                <a:gd name="T113" fmla="*/ 42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08" h="420">
                  <a:moveTo>
                    <a:pt x="69" y="394"/>
                  </a:moveTo>
                  <a:lnTo>
                    <a:pt x="75" y="369"/>
                  </a:lnTo>
                  <a:lnTo>
                    <a:pt x="79" y="348"/>
                  </a:lnTo>
                  <a:lnTo>
                    <a:pt x="87" y="327"/>
                  </a:lnTo>
                  <a:lnTo>
                    <a:pt x="93" y="309"/>
                  </a:lnTo>
                  <a:lnTo>
                    <a:pt x="99" y="292"/>
                  </a:lnTo>
                  <a:lnTo>
                    <a:pt x="106" y="276"/>
                  </a:lnTo>
                  <a:lnTo>
                    <a:pt x="112" y="261"/>
                  </a:lnTo>
                  <a:lnTo>
                    <a:pt x="104" y="247"/>
                  </a:lnTo>
                  <a:lnTo>
                    <a:pt x="99" y="232"/>
                  </a:lnTo>
                  <a:lnTo>
                    <a:pt x="95" y="218"/>
                  </a:lnTo>
                  <a:lnTo>
                    <a:pt x="91" y="205"/>
                  </a:lnTo>
                  <a:lnTo>
                    <a:pt x="87" y="193"/>
                  </a:lnTo>
                  <a:lnTo>
                    <a:pt x="85" y="182"/>
                  </a:lnTo>
                  <a:lnTo>
                    <a:pt x="83" y="170"/>
                  </a:lnTo>
                  <a:lnTo>
                    <a:pt x="83" y="160"/>
                  </a:lnTo>
                  <a:lnTo>
                    <a:pt x="83" y="141"/>
                  </a:lnTo>
                  <a:lnTo>
                    <a:pt x="83" y="127"/>
                  </a:lnTo>
                  <a:lnTo>
                    <a:pt x="83" y="116"/>
                  </a:lnTo>
                  <a:lnTo>
                    <a:pt x="85" y="120"/>
                  </a:lnTo>
                  <a:lnTo>
                    <a:pt x="89" y="133"/>
                  </a:lnTo>
                  <a:lnTo>
                    <a:pt x="93" y="154"/>
                  </a:lnTo>
                  <a:lnTo>
                    <a:pt x="97" y="166"/>
                  </a:lnTo>
                  <a:lnTo>
                    <a:pt x="102" y="178"/>
                  </a:lnTo>
                  <a:lnTo>
                    <a:pt x="108" y="191"/>
                  </a:lnTo>
                  <a:lnTo>
                    <a:pt x="116" y="205"/>
                  </a:lnTo>
                  <a:lnTo>
                    <a:pt x="126" y="218"/>
                  </a:lnTo>
                  <a:lnTo>
                    <a:pt x="135" y="232"/>
                  </a:lnTo>
                  <a:lnTo>
                    <a:pt x="147" y="245"/>
                  </a:lnTo>
                  <a:lnTo>
                    <a:pt x="158" y="257"/>
                  </a:lnTo>
                  <a:lnTo>
                    <a:pt x="174" y="269"/>
                  </a:lnTo>
                  <a:lnTo>
                    <a:pt x="184" y="274"/>
                  </a:lnTo>
                  <a:lnTo>
                    <a:pt x="191" y="278"/>
                  </a:lnTo>
                  <a:lnTo>
                    <a:pt x="199" y="284"/>
                  </a:lnTo>
                  <a:lnTo>
                    <a:pt x="209" y="286"/>
                  </a:lnTo>
                  <a:lnTo>
                    <a:pt x="217" y="290"/>
                  </a:lnTo>
                  <a:lnTo>
                    <a:pt x="226" y="292"/>
                  </a:lnTo>
                  <a:lnTo>
                    <a:pt x="236" y="294"/>
                  </a:lnTo>
                  <a:lnTo>
                    <a:pt x="246" y="296"/>
                  </a:lnTo>
                  <a:lnTo>
                    <a:pt x="267" y="296"/>
                  </a:lnTo>
                  <a:lnTo>
                    <a:pt x="280" y="296"/>
                  </a:lnTo>
                  <a:lnTo>
                    <a:pt x="294" y="294"/>
                  </a:lnTo>
                  <a:lnTo>
                    <a:pt x="308" y="292"/>
                  </a:lnTo>
                  <a:lnTo>
                    <a:pt x="321" y="290"/>
                  </a:lnTo>
                  <a:lnTo>
                    <a:pt x="337" y="286"/>
                  </a:lnTo>
                  <a:lnTo>
                    <a:pt x="350" y="282"/>
                  </a:lnTo>
                  <a:lnTo>
                    <a:pt x="366" y="278"/>
                  </a:lnTo>
                  <a:lnTo>
                    <a:pt x="381" y="273"/>
                  </a:lnTo>
                  <a:lnTo>
                    <a:pt x="389" y="269"/>
                  </a:lnTo>
                  <a:lnTo>
                    <a:pt x="395" y="265"/>
                  </a:lnTo>
                  <a:lnTo>
                    <a:pt x="400" y="257"/>
                  </a:lnTo>
                  <a:lnTo>
                    <a:pt x="406" y="251"/>
                  </a:lnTo>
                  <a:lnTo>
                    <a:pt x="408" y="243"/>
                  </a:lnTo>
                  <a:lnTo>
                    <a:pt x="408" y="236"/>
                  </a:lnTo>
                  <a:lnTo>
                    <a:pt x="408" y="228"/>
                  </a:lnTo>
                  <a:lnTo>
                    <a:pt x="406" y="220"/>
                  </a:lnTo>
                  <a:lnTo>
                    <a:pt x="402" y="213"/>
                  </a:lnTo>
                  <a:lnTo>
                    <a:pt x="398" y="205"/>
                  </a:lnTo>
                  <a:lnTo>
                    <a:pt x="393" y="201"/>
                  </a:lnTo>
                  <a:lnTo>
                    <a:pt x="385" y="195"/>
                  </a:lnTo>
                  <a:lnTo>
                    <a:pt x="379" y="193"/>
                  </a:lnTo>
                  <a:lnTo>
                    <a:pt x="371" y="193"/>
                  </a:lnTo>
                  <a:lnTo>
                    <a:pt x="362" y="193"/>
                  </a:lnTo>
                  <a:lnTo>
                    <a:pt x="354" y="195"/>
                  </a:lnTo>
                  <a:lnTo>
                    <a:pt x="337" y="201"/>
                  </a:lnTo>
                  <a:lnTo>
                    <a:pt x="317" y="205"/>
                  </a:lnTo>
                  <a:lnTo>
                    <a:pt x="300" y="209"/>
                  </a:lnTo>
                  <a:lnTo>
                    <a:pt x="282" y="213"/>
                  </a:lnTo>
                  <a:lnTo>
                    <a:pt x="273" y="213"/>
                  </a:lnTo>
                  <a:lnTo>
                    <a:pt x="263" y="213"/>
                  </a:lnTo>
                  <a:lnTo>
                    <a:pt x="255" y="213"/>
                  </a:lnTo>
                  <a:lnTo>
                    <a:pt x="248" y="211"/>
                  </a:lnTo>
                  <a:lnTo>
                    <a:pt x="238" y="209"/>
                  </a:lnTo>
                  <a:lnTo>
                    <a:pt x="232" y="207"/>
                  </a:lnTo>
                  <a:lnTo>
                    <a:pt x="224" y="203"/>
                  </a:lnTo>
                  <a:lnTo>
                    <a:pt x="218" y="199"/>
                  </a:lnTo>
                  <a:lnTo>
                    <a:pt x="211" y="193"/>
                  </a:lnTo>
                  <a:lnTo>
                    <a:pt x="205" y="185"/>
                  </a:lnTo>
                  <a:lnTo>
                    <a:pt x="199" y="178"/>
                  </a:lnTo>
                  <a:lnTo>
                    <a:pt x="193" y="170"/>
                  </a:lnTo>
                  <a:lnTo>
                    <a:pt x="191" y="162"/>
                  </a:lnTo>
                  <a:lnTo>
                    <a:pt x="188" y="153"/>
                  </a:lnTo>
                  <a:lnTo>
                    <a:pt x="188" y="145"/>
                  </a:lnTo>
                  <a:lnTo>
                    <a:pt x="188" y="141"/>
                  </a:lnTo>
                  <a:lnTo>
                    <a:pt x="188" y="139"/>
                  </a:lnTo>
                  <a:lnTo>
                    <a:pt x="191" y="133"/>
                  </a:lnTo>
                  <a:lnTo>
                    <a:pt x="193" y="127"/>
                  </a:lnTo>
                  <a:lnTo>
                    <a:pt x="193" y="114"/>
                  </a:lnTo>
                  <a:lnTo>
                    <a:pt x="193" y="102"/>
                  </a:lnTo>
                  <a:lnTo>
                    <a:pt x="193" y="91"/>
                  </a:lnTo>
                  <a:lnTo>
                    <a:pt x="189" y="79"/>
                  </a:lnTo>
                  <a:lnTo>
                    <a:pt x="186" y="67"/>
                  </a:lnTo>
                  <a:lnTo>
                    <a:pt x="180" y="56"/>
                  </a:lnTo>
                  <a:lnTo>
                    <a:pt x="172" y="44"/>
                  </a:lnTo>
                  <a:lnTo>
                    <a:pt x="164" y="36"/>
                  </a:lnTo>
                  <a:lnTo>
                    <a:pt x="157" y="27"/>
                  </a:lnTo>
                  <a:lnTo>
                    <a:pt x="147" y="19"/>
                  </a:lnTo>
                  <a:lnTo>
                    <a:pt x="137" y="11"/>
                  </a:lnTo>
                  <a:lnTo>
                    <a:pt x="128" y="5"/>
                  </a:lnTo>
                  <a:lnTo>
                    <a:pt x="118" y="3"/>
                  </a:lnTo>
                  <a:lnTo>
                    <a:pt x="106" y="0"/>
                  </a:lnTo>
                  <a:lnTo>
                    <a:pt x="97" y="0"/>
                  </a:lnTo>
                  <a:lnTo>
                    <a:pt x="89" y="0"/>
                  </a:lnTo>
                  <a:lnTo>
                    <a:pt x="79" y="2"/>
                  </a:lnTo>
                  <a:lnTo>
                    <a:pt x="69" y="3"/>
                  </a:lnTo>
                  <a:lnTo>
                    <a:pt x="62" y="7"/>
                  </a:lnTo>
                  <a:lnTo>
                    <a:pt x="54" y="11"/>
                  </a:lnTo>
                  <a:lnTo>
                    <a:pt x="46" y="17"/>
                  </a:lnTo>
                  <a:lnTo>
                    <a:pt x="31" y="27"/>
                  </a:lnTo>
                  <a:lnTo>
                    <a:pt x="17" y="38"/>
                  </a:lnTo>
                  <a:lnTo>
                    <a:pt x="8" y="46"/>
                  </a:lnTo>
                  <a:lnTo>
                    <a:pt x="0" y="56"/>
                  </a:lnTo>
                  <a:lnTo>
                    <a:pt x="0" y="420"/>
                  </a:lnTo>
                  <a:lnTo>
                    <a:pt x="64" y="420"/>
                  </a:lnTo>
                  <a:lnTo>
                    <a:pt x="69" y="3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 sz="900"/>
            </a:p>
          </p:txBody>
        </p:sp>
        <p:sp>
          <p:nvSpPr>
            <p:cNvPr id="88" name="Freeform 27"/>
            <p:cNvSpPr>
              <a:spLocks/>
            </p:cNvSpPr>
            <p:nvPr/>
          </p:nvSpPr>
          <p:spPr bwMode="auto">
            <a:xfrm>
              <a:off x="11312525" y="576263"/>
              <a:ext cx="165100" cy="55563"/>
            </a:xfrm>
            <a:custGeom>
              <a:avLst/>
              <a:gdLst>
                <a:gd name="T0" fmla="*/ 98 w 104"/>
                <a:gd name="T1" fmla="*/ 14 h 35"/>
                <a:gd name="T2" fmla="*/ 89 w 104"/>
                <a:gd name="T3" fmla="*/ 8 h 35"/>
                <a:gd name="T4" fmla="*/ 79 w 104"/>
                <a:gd name="T5" fmla="*/ 6 h 35"/>
                <a:gd name="T6" fmla="*/ 69 w 104"/>
                <a:gd name="T7" fmla="*/ 2 h 35"/>
                <a:gd name="T8" fmla="*/ 62 w 104"/>
                <a:gd name="T9" fmla="*/ 2 h 35"/>
                <a:gd name="T10" fmla="*/ 54 w 104"/>
                <a:gd name="T11" fmla="*/ 0 h 35"/>
                <a:gd name="T12" fmla="*/ 46 w 104"/>
                <a:gd name="T13" fmla="*/ 2 h 35"/>
                <a:gd name="T14" fmla="*/ 38 w 104"/>
                <a:gd name="T15" fmla="*/ 2 h 35"/>
                <a:gd name="T16" fmla="*/ 31 w 104"/>
                <a:gd name="T17" fmla="*/ 4 h 35"/>
                <a:gd name="T18" fmla="*/ 21 w 104"/>
                <a:gd name="T19" fmla="*/ 8 h 35"/>
                <a:gd name="T20" fmla="*/ 11 w 104"/>
                <a:gd name="T21" fmla="*/ 12 h 35"/>
                <a:gd name="T22" fmla="*/ 6 w 104"/>
                <a:gd name="T23" fmla="*/ 16 h 35"/>
                <a:gd name="T24" fmla="*/ 4 w 104"/>
                <a:gd name="T25" fmla="*/ 18 h 35"/>
                <a:gd name="T26" fmla="*/ 0 w 104"/>
                <a:gd name="T27" fmla="*/ 20 h 35"/>
                <a:gd name="T28" fmla="*/ 0 w 104"/>
                <a:gd name="T29" fmla="*/ 23 h 35"/>
                <a:gd name="T30" fmla="*/ 0 w 104"/>
                <a:gd name="T31" fmla="*/ 27 h 35"/>
                <a:gd name="T32" fmla="*/ 2 w 104"/>
                <a:gd name="T33" fmla="*/ 31 h 35"/>
                <a:gd name="T34" fmla="*/ 4 w 104"/>
                <a:gd name="T35" fmla="*/ 33 h 35"/>
                <a:gd name="T36" fmla="*/ 6 w 104"/>
                <a:gd name="T37" fmla="*/ 35 h 35"/>
                <a:gd name="T38" fmla="*/ 9 w 104"/>
                <a:gd name="T39" fmla="*/ 35 h 35"/>
                <a:gd name="T40" fmla="*/ 13 w 104"/>
                <a:gd name="T41" fmla="*/ 35 h 35"/>
                <a:gd name="T42" fmla="*/ 17 w 104"/>
                <a:gd name="T43" fmla="*/ 33 h 35"/>
                <a:gd name="T44" fmla="*/ 23 w 104"/>
                <a:gd name="T45" fmla="*/ 29 h 35"/>
                <a:gd name="T46" fmla="*/ 29 w 104"/>
                <a:gd name="T47" fmla="*/ 27 h 35"/>
                <a:gd name="T48" fmla="*/ 38 w 104"/>
                <a:gd name="T49" fmla="*/ 23 h 35"/>
                <a:gd name="T50" fmla="*/ 48 w 104"/>
                <a:gd name="T51" fmla="*/ 21 h 35"/>
                <a:gd name="T52" fmla="*/ 54 w 104"/>
                <a:gd name="T53" fmla="*/ 21 h 35"/>
                <a:gd name="T54" fmla="*/ 60 w 104"/>
                <a:gd name="T55" fmla="*/ 21 h 35"/>
                <a:gd name="T56" fmla="*/ 67 w 104"/>
                <a:gd name="T57" fmla="*/ 23 h 35"/>
                <a:gd name="T58" fmla="*/ 73 w 104"/>
                <a:gd name="T59" fmla="*/ 25 h 35"/>
                <a:gd name="T60" fmla="*/ 81 w 104"/>
                <a:gd name="T61" fmla="*/ 27 h 35"/>
                <a:gd name="T62" fmla="*/ 89 w 104"/>
                <a:gd name="T63" fmla="*/ 31 h 35"/>
                <a:gd name="T64" fmla="*/ 93 w 104"/>
                <a:gd name="T65" fmla="*/ 33 h 35"/>
                <a:gd name="T66" fmla="*/ 97 w 104"/>
                <a:gd name="T67" fmla="*/ 33 h 35"/>
                <a:gd name="T68" fmla="*/ 100 w 104"/>
                <a:gd name="T69" fmla="*/ 29 h 35"/>
                <a:gd name="T70" fmla="*/ 102 w 104"/>
                <a:gd name="T71" fmla="*/ 27 h 35"/>
                <a:gd name="T72" fmla="*/ 104 w 104"/>
                <a:gd name="T73" fmla="*/ 23 h 35"/>
                <a:gd name="T74" fmla="*/ 102 w 104"/>
                <a:gd name="T75" fmla="*/ 20 h 35"/>
                <a:gd name="T76" fmla="*/ 102 w 104"/>
                <a:gd name="T77" fmla="*/ 16 h 35"/>
                <a:gd name="T78" fmla="*/ 98 w 104"/>
                <a:gd name="T79" fmla="*/ 1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4" h="35">
                  <a:moveTo>
                    <a:pt x="98" y="14"/>
                  </a:moveTo>
                  <a:lnTo>
                    <a:pt x="89" y="8"/>
                  </a:lnTo>
                  <a:lnTo>
                    <a:pt x="79" y="6"/>
                  </a:lnTo>
                  <a:lnTo>
                    <a:pt x="69" y="2"/>
                  </a:lnTo>
                  <a:lnTo>
                    <a:pt x="62" y="2"/>
                  </a:lnTo>
                  <a:lnTo>
                    <a:pt x="54" y="0"/>
                  </a:lnTo>
                  <a:lnTo>
                    <a:pt x="46" y="2"/>
                  </a:lnTo>
                  <a:lnTo>
                    <a:pt x="38" y="2"/>
                  </a:lnTo>
                  <a:lnTo>
                    <a:pt x="31" y="4"/>
                  </a:lnTo>
                  <a:lnTo>
                    <a:pt x="21" y="8"/>
                  </a:lnTo>
                  <a:lnTo>
                    <a:pt x="11" y="12"/>
                  </a:lnTo>
                  <a:lnTo>
                    <a:pt x="6" y="16"/>
                  </a:lnTo>
                  <a:lnTo>
                    <a:pt x="4" y="18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2" y="31"/>
                  </a:lnTo>
                  <a:lnTo>
                    <a:pt x="4" y="33"/>
                  </a:lnTo>
                  <a:lnTo>
                    <a:pt x="6" y="35"/>
                  </a:lnTo>
                  <a:lnTo>
                    <a:pt x="9" y="35"/>
                  </a:lnTo>
                  <a:lnTo>
                    <a:pt x="13" y="35"/>
                  </a:lnTo>
                  <a:lnTo>
                    <a:pt x="17" y="33"/>
                  </a:lnTo>
                  <a:lnTo>
                    <a:pt x="23" y="29"/>
                  </a:lnTo>
                  <a:lnTo>
                    <a:pt x="29" y="27"/>
                  </a:lnTo>
                  <a:lnTo>
                    <a:pt x="38" y="23"/>
                  </a:lnTo>
                  <a:lnTo>
                    <a:pt x="48" y="21"/>
                  </a:lnTo>
                  <a:lnTo>
                    <a:pt x="54" y="21"/>
                  </a:lnTo>
                  <a:lnTo>
                    <a:pt x="60" y="21"/>
                  </a:lnTo>
                  <a:lnTo>
                    <a:pt x="67" y="23"/>
                  </a:lnTo>
                  <a:lnTo>
                    <a:pt x="73" y="25"/>
                  </a:lnTo>
                  <a:lnTo>
                    <a:pt x="81" y="27"/>
                  </a:lnTo>
                  <a:lnTo>
                    <a:pt x="89" y="31"/>
                  </a:lnTo>
                  <a:lnTo>
                    <a:pt x="93" y="33"/>
                  </a:lnTo>
                  <a:lnTo>
                    <a:pt x="97" y="33"/>
                  </a:lnTo>
                  <a:lnTo>
                    <a:pt x="100" y="29"/>
                  </a:lnTo>
                  <a:lnTo>
                    <a:pt x="102" y="27"/>
                  </a:lnTo>
                  <a:lnTo>
                    <a:pt x="104" y="23"/>
                  </a:lnTo>
                  <a:lnTo>
                    <a:pt x="102" y="20"/>
                  </a:lnTo>
                  <a:lnTo>
                    <a:pt x="102" y="16"/>
                  </a:lnTo>
                  <a:lnTo>
                    <a:pt x="98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 sz="900"/>
            </a:p>
          </p:txBody>
        </p:sp>
        <p:sp>
          <p:nvSpPr>
            <p:cNvPr id="89" name="Freeform 28"/>
            <p:cNvSpPr>
              <a:spLocks/>
            </p:cNvSpPr>
            <p:nvPr/>
          </p:nvSpPr>
          <p:spPr bwMode="auto">
            <a:xfrm>
              <a:off x="11250613" y="493713"/>
              <a:ext cx="263525" cy="69850"/>
            </a:xfrm>
            <a:custGeom>
              <a:avLst/>
              <a:gdLst>
                <a:gd name="T0" fmla="*/ 155 w 166"/>
                <a:gd name="T1" fmla="*/ 39 h 44"/>
                <a:gd name="T2" fmla="*/ 159 w 166"/>
                <a:gd name="T3" fmla="*/ 39 h 44"/>
                <a:gd name="T4" fmla="*/ 163 w 166"/>
                <a:gd name="T5" fmla="*/ 37 h 44"/>
                <a:gd name="T6" fmla="*/ 165 w 166"/>
                <a:gd name="T7" fmla="*/ 33 h 44"/>
                <a:gd name="T8" fmla="*/ 166 w 166"/>
                <a:gd name="T9" fmla="*/ 31 h 44"/>
                <a:gd name="T10" fmla="*/ 165 w 166"/>
                <a:gd name="T11" fmla="*/ 25 h 44"/>
                <a:gd name="T12" fmla="*/ 163 w 166"/>
                <a:gd name="T13" fmla="*/ 23 h 44"/>
                <a:gd name="T14" fmla="*/ 161 w 166"/>
                <a:gd name="T15" fmla="*/ 19 h 44"/>
                <a:gd name="T16" fmla="*/ 143 w 166"/>
                <a:gd name="T17" fmla="*/ 11 h 44"/>
                <a:gd name="T18" fmla="*/ 128 w 166"/>
                <a:gd name="T19" fmla="*/ 6 h 44"/>
                <a:gd name="T20" fmla="*/ 114 w 166"/>
                <a:gd name="T21" fmla="*/ 4 h 44"/>
                <a:gd name="T22" fmla="*/ 99 w 166"/>
                <a:gd name="T23" fmla="*/ 2 h 44"/>
                <a:gd name="T24" fmla="*/ 85 w 166"/>
                <a:gd name="T25" fmla="*/ 0 h 44"/>
                <a:gd name="T26" fmla="*/ 74 w 166"/>
                <a:gd name="T27" fmla="*/ 2 h 44"/>
                <a:gd name="T28" fmla="*/ 60 w 166"/>
                <a:gd name="T29" fmla="*/ 4 h 44"/>
                <a:gd name="T30" fmla="*/ 50 w 166"/>
                <a:gd name="T31" fmla="*/ 4 h 44"/>
                <a:gd name="T32" fmla="*/ 41 w 166"/>
                <a:gd name="T33" fmla="*/ 8 h 44"/>
                <a:gd name="T34" fmla="*/ 33 w 166"/>
                <a:gd name="T35" fmla="*/ 11 h 44"/>
                <a:gd name="T36" fmla="*/ 17 w 166"/>
                <a:gd name="T37" fmla="*/ 17 h 44"/>
                <a:gd name="T38" fmla="*/ 8 w 166"/>
                <a:gd name="T39" fmla="*/ 23 h 44"/>
                <a:gd name="T40" fmla="*/ 4 w 166"/>
                <a:gd name="T41" fmla="*/ 27 h 44"/>
                <a:gd name="T42" fmla="*/ 2 w 166"/>
                <a:gd name="T43" fmla="*/ 29 h 44"/>
                <a:gd name="T44" fmla="*/ 0 w 166"/>
                <a:gd name="T45" fmla="*/ 33 h 44"/>
                <a:gd name="T46" fmla="*/ 0 w 166"/>
                <a:gd name="T47" fmla="*/ 37 h 44"/>
                <a:gd name="T48" fmla="*/ 4 w 166"/>
                <a:gd name="T49" fmla="*/ 41 h 44"/>
                <a:gd name="T50" fmla="*/ 4 w 166"/>
                <a:gd name="T51" fmla="*/ 42 h 44"/>
                <a:gd name="T52" fmla="*/ 6 w 166"/>
                <a:gd name="T53" fmla="*/ 44 h 44"/>
                <a:gd name="T54" fmla="*/ 12 w 166"/>
                <a:gd name="T55" fmla="*/ 44 h 44"/>
                <a:gd name="T56" fmla="*/ 14 w 166"/>
                <a:gd name="T57" fmla="*/ 44 h 44"/>
                <a:gd name="T58" fmla="*/ 17 w 166"/>
                <a:gd name="T59" fmla="*/ 42 h 44"/>
                <a:gd name="T60" fmla="*/ 19 w 166"/>
                <a:gd name="T61" fmla="*/ 41 h 44"/>
                <a:gd name="T62" fmla="*/ 27 w 166"/>
                <a:gd name="T63" fmla="*/ 37 h 44"/>
                <a:gd name="T64" fmla="*/ 39 w 166"/>
                <a:gd name="T65" fmla="*/ 31 h 44"/>
                <a:gd name="T66" fmla="*/ 46 w 166"/>
                <a:gd name="T67" fmla="*/ 27 h 44"/>
                <a:gd name="T68" fmla="*/ 56 w 166"/>
                <a:gd name="T69" fmla="*/ 25 h 44"/>
                <a:gd name="T70" fmla="*/ 66 w 166"/>
                <a:gd name="T71" fmla="*/ 23 h 44"/>
                <a:gd name="T72" fmla="*/ 76 w 166"/>
                <a:gd name="T73" fmla="*/ 21 h 44"/>
                <a:gd name="T74" fmla="*/ 87 w 166"/>
                <a:gd name="T75" fmla="*/ 21 h 44"/>
                <a:gd name="T76" fmla="*/ 97 w 166"/>
                <a:gd name="T77" fmla="*/ 21 h 44"/>
                <a:gd name="T78" fmla="*/ 110 w 166"/>
                <a:gd name="T79" fmla="*/ 23 h 44"/>
                <a:gd name="T80" fmla="*/ 122 w 166"/>
                <a:gd name="T81" fmla="*/ 27 h 44"/>
                <a:gd name="T82" fmla="*/ 136 w 166"/>
                <a:gd name="T83" fmla="*/ 31 h 44"/>
                <a:gd name="T84" fmla="*/ 151 w 166"/>
                <a:gd name="T85" fmla="*/ 37 h 44"/>
                <a:gd name="T86" fmla="*/ 155 w 166"/>
                <a:gd name="T87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6" h="44">
                  <a:moveTo>
                    <a:pt x="155" y="39"/>
                  </a:moveTo>
                  <a:lnTo>
                    <a:pt x="159" y="39"/>
                  </a:lnTo>
                  <a:lnTo>
                    <a:pt x="163" y="37"/>
                  </a:lnTo>
                  <a:lnTo>
                    <a:pt x="165" y="33"/>
                  </a:lnTo>
                  <a:lnTo>
                    <a:pt x="166" y="31"/>
                  </a:lnTo>
                  <a:lnTo>
                    <a:pt x="165" y="25"/>
                  </a:lnTo>
                  <a:lnTo>
                    <a:pt x="163" y="23"/>
                  </a:lnTo>
                  <a:lnTo>
                    <a:pt x="161" y="19"/>
                  </a:lnTo>
                  <a:lnTo>
                    <a:pt x="143" y="11"/>
                  </a:lnTo>
                  <a:lnTo>
                    <a:pt x="128" y="6"/>
                  </a:lnTo>
                  <a:lnTo>
                    <a:pt x="114" y="4"/>
                  </a:lnTo>
                  <a:lnTo>
                    <a:pt x="99" y="2"/>
                  </a:lnTo>
                  <a:lnTo>
                    <a:pt x="85" y="0"/>
                  </a:lnTo>
                  <a:lnTo>
                    <a:pt x="74" y="2"/>
                  </a:lnTo>
                  <a:lnTo>
                    <a:pt x="60" y="4"/>
                  </a:lnTo>
                  <a:lnTo>
                    <a:pt x="50" y="4"/>
                  </a:lnTo>
                  <a:lnTo>
                    <a:pt x="41" y="8"/>
                  </a:lnTo>
                  <a:lnTo>
                    <a:pt x="33" y="11"/>
                  </a:lnTo>
                  <a:lnTo>
                    <a:pt x="17" y="17"/>
                  </a:lnTo>
                  <a:lnTo>
                    <a:pt x="8" y="23"/>
                  </a:lnTo>
                  <a:lnTo>
                    <a:pt x="4" y="27"/>
                  </a:lnTo>
                  <a:lnTo>
                    <a:pt x="2" y="29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4" y="41"/>
                  </a:lnTo>
                  <a:lnTo>
                    <a:pt x="4" y="42"/>
                  </a:lnTo>
                  <a:lnTo>
                    <a:pt x="6" y="44"/>
                  </a:lnTo>
                  <a:lnTo>
                    <a:pt x="12" y="44"/>
                  </a:lnTo>
                  <a:lnTo>
                    <a:pt x="14" y="44"/>
                  </a:lnTo>
                  <a:lnTo>
                    <a:pt x="17" y="42"/>
                  </a:lnTo>
                  <a:lnTo>
                    <a:pt x="19" y="41"/>
                  </a:lnTo>
                  <a:lnTo>
                    <a:pt x="27" y="37"/>
                  </a:lnTo>
                  <a:lnTo>
                    <a:pt x="39" y="31"/>
                  </a:lnTo>
                  <a:lnTo>
                    <a:pt x="46" y="27"/>
                  </a:lnTo>
                  <a:lnTo>
                    <a:pt x="56" y="25"/>
                  </a:lnTo>
                  <a:lnTo>
                    <a:pt x="66" y="23"/>
                  </a:lnTo>
                  <a:lnTo>
                    <a:pt x="76" y="21"/>
                  </a:lnTo>
                  <a:lnTo>
                    <a:pt x="87" y="21"/>
                  </a:lnTo>
                  <a:lnTo>
                    <a:pt x="97" y="21"/>
                  </a:lnTo>
                  <a:lnTo>
                    <a:pt x="110" y="23"/>
                  </a:lnTo>
                  <a:lnTo>
                    <a:pt x="122" y="27"/>
                  </a:lnTo>
                  <a:lnTo>
                    <a:pt x="136" y="31"/>
                  </a:lnTo>
                  <a:lnTo>
                    <a:pt x="151" y="37"/>
                  </a:lnTo>
                  <a:lnTo>
                    <a:pt x="155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 sz="900"/>
            </a:p>
          </p:txBody>
        </p:sp>
        <p:sp>
          <p:nvSpPr>
            <p:cNvPr id="90" name="Freeform 29"/>
            <p:cNvSpPr>
              <a:spLocks/>
            </p:cNvSpPr>
            <p:nvPr/>
          </p:nvSpPr>
          <p:spPr bwMode="auto">
            <a:xfrm>
              <a:off x="11204575" y="404813"/>
              <a:ext cx="358775" cy="85725"/>
            </a:xfrm>
            <a:custGeom>
              <a:avLst/>
              <a:gdLst>
                <a:gd name="T0" fmla="*/ 2 w 226"/>
                <a:gd name="T1" fmla="*/ 52 h 54"/>
                <a:gd name="T2" fmla="*/ 6 w 226"/>
                <a:gd name="T3" fmla="*/ 54 h 54"/>
                <a:gd name="T4" fmla="*/ 6 w 226"/>
                <a:gd name="T5" fmla="*/ 54 h 54"/>
                <a:gd name="T6" fmla="*/ 10 w 226"/>
                <a:gd name="T7" fmla="*/ 54 h 54"/>
                <a:gd name="T8" fmla="*/ 14 w 226"/>
                <a:gd name="T9" fmla="*/ 54 h 54"/>
                <a:gd name="T10" fmla="*/ 16 w 226"/>
                <a:gd name="T11" fmla="*/ 52 h 54"/>
                <a:gd name="T12" fmla="*/ 19 w 226"/>
                <a:gd name="T13" fmla="*/ 50 h 54"/>
                <a:gd name="T14" fmla="*/ 33 w 226"/>
                <a:gd name="T15" fmla="*/ 42 h 54"/>
                <a:gd name="T16" fmla="*/ 41 w 226"/>
                <a:gd name="T17" fmla="*/ 38 h 54"/>
                <a:gd name="T18" fmla="*/ 50 w 226"/>
                <a:gd name="T19" fmla="*/ 35 h 54"/>
                <a:gd name="T20" fmla="*/ 60 w 226"/>
                <a:gd name="T21" fmla="*/ 31 h 54"/>
                <a:gd name="T22" fmla="*/ 74 w 226"/>
                <a:gd name="T23" fmla="*/ 27 h 54"/>
                <a:gd name="T24" fmla="*/ 87 w 226"/>
                <a:gd name="T25" fmla="*/ 23 h 54"/>
                <a:gd name="T26" fmla="*/ 101 w 226"/>
                <a:gd name="T27" fmla="*/ 21 h 54"/>
                <a:gd name="T28" fmla="*/ 116 w 226"/>
                <a:gd name="T29" fmla="*/ 21 h 54"/>
                <a:gd name="T30" fmla="*/ 134 w 226"/>
                <a:gd name="T31" fmla="*/ 23 h 54"/>
                <a:gd name="T32" fmla="*/ 151 w 226"/>
                <a:gd name="T33" fmla="*/ 25 h 54"/>
                <a:gd name="T34" fmla="*/ 170 w 226"/>
                <a:gd name="T35" fmla="*/ 29 h 54"/>
                <a:gd name="T36" fmla="*/ 180 w 226"/>
                <a:gd name="T37" fmla="*/ 33 h 54"/>
                <a:gd name="T38" fmla="*/ 190 w 226"/>
                <a:gd name="T39" fmla="*/ 37 h 54"/>
                <a:gd name="T40" fmla="*/ 199 w 226"/>
                <a:gd name="T41" fmla="*/ 40 h 54"/>
                <a:gd name="T42" fmla="*/ 211 w 226"/>
                <a:gd name="T43" fmla="*/ 46 h 54"/>
                <a:gd name="T44" fmla="*/ 213 w 226"/>
                <a:gd name="T45" fmla="*/ 46 h 54"/>
                <a:gd name="T46" fmla="*/ 219 w 226"/>
                <a:gd name="T47" fmla="*/ 46 h 54"/>
                <a:gd name="T48" fmla="*/ 221 w 226"/>
                <a:gd name="T49" fmla="*/ 44 h 54"/>
                <a:gd name="T50" fmla="*/ 225 w 226"/>
                <a:gd name="T51" fmla="*/ 40 h 54"/>
                <a:gd name="T52" fmla="*/ 226 w 226"/>
                <a:gd name="T53" fmla="*/ 38 h 54"/>
                <a:gd name="T54" fmla="*/ 225 w 226"/>
                <a:gd name="T55" fmla="*/ 33 h 54"/>
                <a:gd name="T56" fmla="*/ 223 w 226"/>
                <a:gd name="T57" fmla="*/ 31 h 54"/>
                <a:gd name="T58" fmla="*/ 219 w 226"/>
                <a:gd name="T59" fmla="*/ 27 h 54"/>
                <a:gd name="T60" fmla="*/ 209 w 226"/>
                <a:gd name="T61" fmla="*/ 21 h 54"/>
                <a:gd name="T62" fmla="*/ 197 w 226"/>
                <a:gd name="T63" fmla="*/ 17 h 54"/>
                <a:gd name="T64" fmla="*/ 186 w 226"/>
                <a:gd name="T65" fmla="*/ 13 h 54"/>
                <a:gd name="T66" fmla="*/ 176 w 226"/>
                <a:gd name="T67" fmla="*/ 9 h 54"/>
                <a:gd name="T68" fmla="*/ 165 w 226"/>
                <a:gd name="T69" fmla="*/ 6 h 54"/>
                <a:gd name="T70" fmla="*/ 155 w 226"/>
                <a:gd name="T71" fmla="*/ 4 h 54"/>
                <a:gd name="T72" fmla="*/ 135 w 226"/>
                <a:gd name="T73" fmla="*/ 2 h 54"/>
                <a:gd name="T74" fmla="*/ 116 w 226"/>
                <a:gd name="T75" fmla="*/ 0 h 54"/>
                <a:gd name="T76" fmla="*/ 99 w 226"/>
                <a:gd name="T77" fmla="*/ 2 h 54"/>
                <a:gd name="T78" fmla="*/ 81 w 226"/>
                <a:gd name="T79" fmla="*/ 4 h 54"/>
                <a:gd name="T80" fmla="*/ 68 w 226"/>
                <a:gd name="T81" fmla="*/ 6 h 54"/>
                <a:gd name="T82" fmla="*/ 54 w 226"/>
                <a:gd name="T83" fmla="*/ 11 h 54"/>
                <a:gd name="T84" fmla="*/ 41 w 226"/>
                <a:gd name="T85" fmla="*/ 15 h 54"/>
                <a:gd name="T86" fmla="*/ 31 w 226"/>
                <a:gd name="T87" fmla="*/ 19 h 54"/>
                <a:gd name="T88" fmla="*/ 21 w 226"/>
                <a:gd name="T89" fmla="*/ 25 h 54"/>
                <a:gd name="T90" fmla="*/ 8 w 226"/>
                <a:gd name="T91" fmla="*/ 33 h 54"/>
                <a:gd name="T92" fmla="*/ 2 w 226"/>
                <a:gd name="T93" fmla="*/ 37 h 54"/>
                <a:gd name="T94" fmla="*/ 0 w 226"/>
                <a:gd name="T95" fmla="*/ 38 h 54"/>
                <a:gd name="T96" fmla="*/ 0 w 226"/>
                <a:gd name="T97" fmla="*/ 44 h 54"/>
                <a:gd name="T98" fmla="*/ 0 w 226"/>
                <a:gd name="T99" fmla="*/ 46 h 54"/>
                <a:gd name="T100" fmla="*/ 2 w 226"/>
                <a:gd name="T101" fmla="*/ 52 h 54"/>
                <a:gd name="T102" fmla="*/ 2 w 226"/>
                <a:gd name="T103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26" h="54">
                  <a:moveTo>
                    <a:pt x="2" y="52"/>
                  </a:moveTo>
                  <a:lnTo>
                    <a:pt x="6" y="54"/>
                  </a:lnTo>
                  <a:lnTo>
                    <a:pt x="6" y="54"/>
                  </a:lnTo>
                  <a:lnTo>
                    <a:pt x="10" y="54"/>
                  </a:lnTo>
                  <a:lnTo>
                    <a:pt x="14" y="54"/>
                  </a:lnTo>
                  <a:lnTo>
                    <a:pt x="16" y="52"/>
                  </a:lnTo>
                  <a:lnTo>
                    <a:pt x="19" y="50"/>
                  </a:lnTo>
                  <a:lnTo>
                    <a:pt x="33" y="42"/>
                  </a:lnTo>
                  <a:lnTo>
                    <a:pt x="41" y="38"/>
                  </a:lnTo>
                  <a:lnTo>
                    <a:pt x="50" y="35"/>
                  </a:lnTo>
                  <a:lnTo>
                    <a:pt x="60" y="31"/>
                  </a:lnTo>
                  <a:lnTo>
                    <a:pt x="74" y="27"/>
                  </a:lnTo>
                  <a:lnTo>
                    <a:pt x="87" y="23"/>
                  </a:lnTo>
                  <a:lnTo>
                    <a:pt x="101" y="21"/>
                  </a:lnTo>
                  <a:lnTo>
                    <a:pt x="116" y="21"/>
                  </a:lnTo>
                  <a:lnTo>
                    <a:pt x="134" y="23"/>
                  </a:lnTo>
                  <a:lnTo>
                    <a:pt x="151" y="25"/>
                  </a:lnTo>
                  <a:lnTo>
                    <a:pt x="170" y="29"/>
                  </a:lnTo>
                  <a:lnTo>
                    <a:pt x="180" y="33"/>
                  </a:lnTo>
                  <a:lnTo>
                    <a:pt x="190" y="37"/>
                  </a:lnTo>
                  <a:lnTo>
                    <a:pt x="199" y="40"/>
                  </a:lnTo>
                  <a:lnTo>
                    <a:pt x="211" y="46"/>
                  </a:lnTo>
                  <a:lnTo>
                    <a:pt x="213" y="46"/>
                  </a:lnTo>
                  <a:lnTo>
                    <a:pt x="219" y="46"/>
                  </a:lnTo>
                  <a:lnTo>
                    <a:pt x="221" y="44"/>
                  </a:lnTo>
                  <a:lnTo>
                    <a:pt x="225" y="40"/>
                  </a:lnTo>
                  <a:lnTo>
                    <a:pt x="226" y="38"/>
                  </a:lnTo>
                  <a:lnTo>
                    <a:pt x="225" y="33"/>
                  </a:lnTo>
                  <a:lnTo>
                    <a:pt x="223" y="31"/>
                  </a:lnTo>
                  <a:lnTo>
                    <a:pt x="219" y="27"/>
                  </a:lnTo>
                  <a:lnTo>
                    <a:pt x="209" y="21"/>
                  </a:lnTo>
                  <a:lnTo>
                    <a:pt x="197" y="17"/>
                  </a:lnTo>
                  <a:lnTo>
                    <a:pt x="186" y="13"/>
                  </a:lnTo>
                  <a:lnTo>
                    <a:pt x="176" y="9"/>
                  </a:lnTo>
                  <a:lnTo>
                    <a:pt x="165" y="6"/>
                  </a:lnTo>
                  <a:lnTo>
                    <a:pt x="155" y="4"/>
                  </a:lnTo>
                  <a:lnTo>
                    <a:pt x="135" y="2"/>
                  </a:lnTo>
                  <a:lnTo>
                    <a:pt x="116" y="0"/>
                  </a:lnTo>
                  <a:lnTo>
                    <a:pt x="99" y="2"/>
                  </a:lnTo>
                  <a:lnTo>
                    <a:pt x="81" y="4"/>
                  </a:lnTo>
                  <a:lnTo>
                    <a:pt x="68" y="6"/>
                  </a:lnTo>
                  <a:lnTo>
                    <a:pt x="54" y="11"/>
                  </a:lnTo>
                  <a:lnTo>
                    <a:pt x="41" y="15"/>
                  </a:lnTo>
                  <a:lnTo>
                    <a:pt x="31" y="19"/>
                  </a:lnTo>
                  <a:lnTo>
                    <a:pt x="21" y="25"/>
                  </a:lnTo>
                  <a:lnTo>
                    <a:pt x="8" y="33"/>
                  </a:lnTo>
                  <a:lnTo>
                    <a:pt x="2" y="37"/>
                  </a:lnTo>
                  <a:lnTo>
                    <a:pt x="0" y="38"/>
                  </a:lnTo>
                  <a:lnTo>
                    <a:pt x="0" y="44"/>
                  </a:lnTo>
                  <a:lnTo>
                    <a:pt x="0" y="46"/>
                  </a:lnTo>
                  <a:lnTo>
                    <a:pt x="2" y="52"/>
                  </a:lnTo>
                  <a:lnTo>
                    <a:pt x="2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14" tIns="22857" rIns="45714" bIns="22857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US" sz="900"/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457200" y="4215020"/>
            <a:ext cx="12030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Склад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370227" y="2552700"/>
            <a:ext cx="647887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600" dirty="0" smtClean="0">
                <a:solidFill>
                  <a:schemeClr val="bg1"/>
                </a:solidFill>
              </a:rPr>
              <a:t>По расходной накладной увеличивается долг клиента.</a:t>
            </a:r>
          </a:p>
          <a:p>
            <a:pPr>
              <a:lnSpc>
                <a:spcPct val="130000"/>
              </a:lnSpc>
            </a:pPr>
            <a:r>
              <a:rPr lang="ru-RU" sz="1600" dirty="0" smtClean="0">
                <a:solidFill>
                  <a:schemeClr val="bg1"/>
                </a:solidFill>
              </a:rPr>
              <a:t>По ведомости доставки (заполняемой по данным приложения) списывается долг при платеже наличными или картой,  а также учитывается возврат тары</a:t>
            </a:r>
          </a:p>
          <a:p>
            <a:pPr>
              <a:lnSpc>
                <a:spcPct val="130000"/>
              </a:lnSpc>
            </a:pPr>
            <a:r>
              <a:rPr lang="ru-RU" sz="1600" dirty="0" smtClean="0">
                <a:solidFill>
                  <a:schemeClr val="bg1"/>
                </a:solidFill>
              </a:rPr>
              <a:t>Принятая тара и деньги могут как сразу приходоваться на склад и в кассу, так и выдаваться экспедитору/водителю под отчет</a:t>
            </a:r>
          </a:p>
          <a:p>
            <a:pPr>
              <a:lnSpc>
                <a:spcPct val="130000"/>
              </a:lnSpc>
            </a:pPr>
            <a:r>
              <a:rPr lang="ru-RU" sz="1600" dirty="0" smtClean="0">
                <a:solidFill>
                  <a:schemeClr val="bg1"/>
                </a:solidFill>
              </a:rPr>
              <a:t>Тара учитывается у клиента, на складе и в разрезе поставщиков товара (документами поступления и возврата тары поставщику).</a:t>
            </a:r>
          </a:p>
          <a:p>
            <a:pPr>
              <a:lnSpc>
                <a:spcPct val="130000"/>
              </a:lnSpc>
            </a:pPr>
            <a:r>
              <a:rPr lang="ru-RU" sz="1600" dirty="0" smtClean="0">
                <a:solidFill>
                  <a:schemeClr val="bg1"/>
                </a:solidFill>
              </a:rPr>
              <a:t>Доступны акты сверки по расчетам и таре с покупателями и поставщиками.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5344826" y="1606186"/>
            <a:ext cx="66439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Данные из приложения отражаются во взаиморасчетах и учете тары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853386" y="2582433"/>
            <a:ext cx="91886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105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Самовывоз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355286" y="2531633"/>
            <a:ext cx="91886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Доставка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046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342105"/>
            <a:ext cx="4104105" cy="54927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dirty="0" smtClean="0"/>
              <a:t>Отгрузка партнеру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www.vodasoft.ru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3E19F-02C1-4219-A00A-045ED18507E8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295949" y="0"/>
            <a:ext cx="489605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737106" y="2810187"/>
            <a:ext cx="4140469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400" dirty="0" smtClean="0">
                <a:solidFill>
                  <a:schemeClr val="bg1"/>
                </a:solidFill>
              </a:rPr>
              <a:t>При отгрузке другому участнику </a:t>
            </a:r>
            <a:r>
              <a:rPr lang="ru-RU" sz="1400" dirty="0" smtClean="0">
                <a:solidFill>
                  <a:schemeClr val="bg1"/>
                </a:solidFill>
              </a:rPr>
              <a:t>оборота маркированной продукции необходимо оформить УПД с дополнительными полями, содержащими коды передаваемых бутылей.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737106" y="903378"/>
            <a:ext cx="398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УПД с указанием кодов маркировки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975" y="1689100"/>
            <a:ext cx="6255161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5245100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9121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342105"/>
            <a:ext cx="4495801" cy="5492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ЭДО – это удобно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www.vodasoft.ru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3E19F-02C1-4219-A00A-045ED18507E8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1789497"/>
            <a:ext cx="4178300" cy="4032985"/>
          </a:xfrm>
          <a:prstGeom prst="rect">
            <a:avLst/>
          </a:prstGeom>
          <a:solidFill>
            <a:srgbClr val="85CC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77527" y="2954195"/>
            <a:ext cx="3837273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400" dirty="0" smtClean="0">
                <a:solidFill>
                  <a:schemeClr val="bg1"/>
                </a:solidFill>
              </a:rPr>
              <a:t>Созданные в Водяном накладные можно отправить с помощью оператора как участникам оборота маркированной продукции, так </a:t>
            </a:r>
            <a:r>
              <a:rPr lang="ru-RU" sz="1400" dirty="0" smtClean="0">
                <a:solidFill>
                  <a:schemeClr val="bg1"/>
                </a:solidFill>
              </a:rPr>
              <a:t>и конечным клиентам </a:t>
            </a:r>
            <a:r>
              <a:rPr lang="ru-RU" sz="1400" dirty="0" smtClean="0">
                <a:solidFill>
                  <a:schemeClr val="bg1"/>
                </a:solidFill>
              </a:rPr>
              <a:t>из корпоративного сектора</a:t>
            </a:r>
            <a:endParaRPr lang="ru-RU" sz="1400" dirty="0" smtClean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2127" y="2012586"/>
            <a:ext cx="398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Электронный документооборот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42854" y="1757964"/>
            <a:ext cx="2404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 smtClean="0">
                <a:latin typeface="+mj-lt"/>
              </a:rPr>
              <a:t>Экономия на печати</a:t>
            </a:r>
            <a:endParaRPr lang="en-US" dirty="0"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13771" y="2339497"/>
            <a:ext cx="2478299" cy="1132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400" dirty="0" smtClean="0"/>
              <a:t>Можно обойтись без бумажной версии </a:t>
            </a:r>
          </a:p>
          <a:p>
            <a:pPr>
              <a:lnSpc>
                <a:spcPct val="130000"/>
              </a:lnSpc>
            </a:pPr>
            <a:r>
              <a:rPr lang="ru-RU" sz="1400" dirty="0" smtClean="0"/>
              <a:t>(если не требует клиент)</a:t>
            </a:r>
            <a:endParaRPr lang="ru-RU" sz="1400" dirty="0" smtClean="0"/>
          </a:p>
          <a:p>
            <a:pPr>
              <a:lnSpc>
                <a:spcPct val="130000"/>
              </a:lnSpc>
            </a:pPr>
            <a:endParaRPr lang="en-US" sz="1000" dirty="0"/>
          </a:p>
        </p:txBody>
      </p:sp>
      <p:pic>
        <p:nvPicPr>
          <p:cNvPr id="34" name="Рисунок 33" descr="принтер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06887" y="2471094"/>
            <a:ext cx="811213" cy="62135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8187754" y="1757964"/>
            <a:ext cx="2404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 smtClean="0">
                <a:latin typeface="+mj-lt"/>
              </a:rPr>
              <a:t>Быстрота </a:t>
            </a:r>
            <a:endParaRPr lang="en-US" dirty="0">
              <a:latin typeface="+mj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187754" y="3938632"/>
            <a:ext cx="3153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 smtClean="0">
                <a:latin typeface="+mj-lt"/>
              </a:rPr>
              <a:t>Удобство для клиентов</a:t>
            </a:r>
            <a:endParaRPr lang="en-US" dirty="0">
              <a:latin typeface="+mj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758671" y="2339497"/>
            <a:ext cx="2478299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400" dirty="0" smtClean="0"/>
              <a:t>В универсальный передаточный документ добавляем коды маркировки по товарам клиента</a:t>
            </a:r>
            <a:endParaRPr lang="en-US" sz="1000" dirty="0"/>
          </a:p>
        </p:txBody>
      </p:sp>
      <p:sp>
        <p:nvSpPr>
          <p:cNvPr id="40" name="TextBox 39"/>
          <p:cNvSpPr txBox="1"/>
          <p:nvPr/>
        </p:nvSpPr>
        <p:spPr>
          <a:xfrm>
            <a:off x="8773077" y="4523243"/>
            <a:ext cx="2478299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400" dirty="0" smtClean="0"/>
              <a:t>Простота получения документов для бухгалтерии покупателя</a:t>
            </a:r>
            <a:endParaRPr lang="en-US" sz="1400" dirty="0"/>
          </a:p>
        </p:txBody>
      </p:sp>
      <p:pic>
        <p:nvPicPr>
          <p:cNvPr id="43" name="Рисунок 42" descr="Головолом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12100" y="4559300"/>
            <a:ext cx="876300" cy="876300"/>
          </a:xfrm>
          <a:prstGeom prst="rect">
            <a:avLst/>
          </a:prstGeom>
        </p:spPr>
      </p:pic>
      <p:pic>
        <p:nvPicPr>
          <p:cNvPr id="44" name="Рисунок 43" descr="Контрольный список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64500" y="2451100"/>
            <a:ext cx="596900" cy="596900"/>
          </a:xfrm>
          <a:prstGeom prst="rect">
            <a:avLst/>
          </a:prstGeom>
        </p:spPr>
      </p:pic>
      <p:pic>
        <p:nvPicPr>
          <p:cNvPr id="20" name="Рисунок 19" descr="Лого 201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2401" y="3562601"/>
            <a:ext cx="2139699" cy="21396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8827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 descr="Лого 2018_5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58200" y="4889500"/>
            <a:ext cx="800100" cy="8001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3E19F-02C1-4219-A00A-045ED18507E8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65300" y="402374"/>
            <a:ext cx="241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Входящие звонки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3100" y="436411"/>
            <a:ext cx="3588543" cy="1316189"/>
          </a:xfrm>
          <a:prstGeom prst="rect">
            <a:avLst/>
          </a:prstGeom>
          <a:noFill/>
          <a:ln w="38100">
            <a:solidFill>
              <a:srgbClr val="85CC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765300" y="732016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Интеграция с  телефонией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Быстрый поиск 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Информация о клиенте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Повтор заказа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Голосовые боты  (доп.сервис)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727200" y="1824774"/>
            <a:ext cx="231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Сайт, приложения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49" name="Rectangle 7"/>
          <p:cNvSpPr/>
          <p:nvPr/>
        </p:nvSpPr>
        <p:spPr>
          <a:xfrm>
            <a:off x="673100" y="1846111"/>
            <a:ext cx="3601243" cy="1316189"/>
          </a:xfrm>
          <a:prstGeom prst="rect">
            <a:avLst/>
          </a:prstGeom>
          <a:noFill/>
          <a:ln w="38100">
            <a:solidFill>
              <a:srgbClr val="85CC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1752600" y="2141716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Предзаявка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по заказу на сайте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Быстрая отгрузка по ней</a:t>
            </a:r>
          </a:p>
          <a:p>
            <a:r>
              <a:rPr lang="ru-RU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Моб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приложения  (под заказ)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Текстовые боты (доп.сервис)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727200" y="3247174"/>
            <a:ext cx="231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Исходящие, СМС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55" name="Rectangle 7"/>
          <p:cNvSpPr/>
          <p:nvPr/>
        </p:nvSpPr>
        <p:spPr>
          <a:xfrm>
            <a:off x="660400" y="3268511"/>
            <a:ext cx="3613943" cy="1316189"/>
          </a:xfrm>
          <a:prstGeom prst="rect">
            <a:avLst/>
          </a:prstGeom>
          <a:noFill/>
          <a:ln w="38100">
            <a:solidFill>
              <a:srgbClr val="85CC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1765300" y="3564116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 частоте доставки, дням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Контакты с неактивными клиентами, должниками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Доставка без звонка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562600" y="415074"/>
            <a:ext cx="241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Логистика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80" name="Rectangle 7"/>
          <p:cNvSpPr/>
          <p:nvPr/>
        </p:nvSpPr>
        <p:spPr>
          <a:xfrm>
            <a:off x="4470400" y="436411"/>
            <a:ext cx="3588543" cy="1316189"/>
          </a:xfrm>
          <a:prstGeom prst="rect">
            <a:avLst/>
          </a:prstGeom>
          <a:noFill/>
          <a:ln w="38100">
            <a:solidFill>
              <a:srgbClr val="85CC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5562600" y="744717"/>
            <a:ext cx="23241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Деление по маршрутам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Учет временных окон</a:t>
            </a:r>
            <a:endParaRPr lang="en-US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Оптимизация маршрута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Маршрут на карте</a:t>
            </a:r>
          </a:p>
          <a:p>
            <a:endParaRPr lang="ru-RU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727200" y="4682274"/>
            <a:ext cx="231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Документооборот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89" name="Rectangle 7"/>
          <p:cNvSpPr/>
          <p:nvPr/>
        </p:nvSpPr>
        <p:spPr>
          <a:xfrm>
            <a:off x="660400" y="4690911"/>
            <a:ext cx="3613943" cy="1316189"/>
          </a:xfrm>
          <a:prstGeom prst="rect">
            <a:avLst/>
          </a:prstGeom>
          <a:noFill/>
          <a:ln w="38100">
            <a:solidFill>
              <a:srgbClr val="85CC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/>
          <p:cNvSpPr txBox="1"/>
          <p:nvPr/>
        </p:nvSpPr>
        <p:spPr>
          <a:xfrm>
            <a:off x="1765300" y="4999216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Пакетная печать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Комплект форм для клиента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Отправка по почте в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PDF</a:t>
            </a:r>
            <a:endParaRPr lang="ru-RU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(клиенту или на склад)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Интеграция с  ЭДО (под заказ)</a:t>
            </a:r>
          </a:p>
          <a:p>
            <a:endParaRPr lang="ru-RU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4" name="Рисунок 93" descr="принтер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093" y="4930300"/>
            <a:ext cx="991307" cy="759299"/>
          </a:xfrm>
          <a:prstGeom prst="rect">
            <a:avLst/>
          </a:prstGeom>
        </p:spPr>
      </p:pic>
      <p:pic>
        <p:nvPicPr>
          <p:cNvPr id="95" name="Рисунок 94" descr="газель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84455" y="660400"/>
            <a:ext cx="948840" cy="711199"/>
          </a:xfrm>
          <a:prstGeom prst="rect">
            <a:avLst/>
          </a:prstGeom>
        </p:spPr>
      </p:pic>
      <p:sp>
        <p:nvSpPr>
          <p:cNvPr id="96" name="TextBox 95"/>
          <p:cNvSpPr txBox="1"/>
          <p:nvPr/>
        </p:nvSpPr>
        <p:spPr>
          <a:xfrm>
            <a:off x="5562600" y="1837474"/>
            <a:ext cx="241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Приложение для водителя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97" name="Rectangle 7"/>
          <p:cNvSpPr/>
          <p:nvPr/>
        </p:nvSpPr>
        <p:spPr>
          <a:xfrm>
            <a:off x="4470400" y="1858811"/>
            <a:ext cx="3588543" cy="1316189"/>
          </a:xfrm>
          <a:prstGeom prst="rect">
            <a:avLst/>
          </a:prstGeom>
          <a:noFill/>
          <a:ln w="38100">
            <a:solidFill>
              <a:srgbClr val="85CC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/>
          <p:cNvSpPr txBox="1"/>
          <p:nvPr/>
        </p:nvSpPr>
        <p:spPr>
          <a:xfrm>
            <a:off x="5562600" y="2433817"/>
            <a:ext cx="2324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Список заказов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Выполнение заказа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Учет тары, денег</a:t>
            </a:r>
          </a:p>
          <a:p>
            <a:endParaRPr lang="ru-RU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5575300" y="3259874"/>
            <a:ext cx="241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После выезда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08" name="Rectangle 7"/>
          <p:cNvSpPr/>
          <p:nvPr/>
        </p:nvSpPr>
        <p:spPr>
          <a:xfrm>
            <a:off x="4470400" y="3281211"/>
            <a:ext cx="3588543" cy="1316189"/>
          </a:xfrm>
          <a:prstGeom prst="rect">
            <a:avLst/>
          </a:prstGeom>
          <a:noFill/>
          <a:ln w="38100">
            <a:solidFill>
              <a:srgbClr val="85CC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TextBox 108"/>
          <p:cNvSpPr txBox="1"/>
          <p:nvPr/>
        </p:nvSpPr>
        <p:spPr>
          <a:xfrm>
            <a:off x="5575300" y="3589517"/>
            <a:ext cx="2324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Статус заказов  в Водяном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Положение машин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Дополнительные заказы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СМС клиенту</a:t>
            </a:r>
          </a:p>
        </p:txBody>
      </p:sp>
      <p:pic>
        <p:nvPicPr>
          <p:cNvPr id="113" name="Рисунок 112" descr="sms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9901" y="3543300"/>
            <a:ext cx="1399823" cy="787400"/>
          </a:xfrm>
          <a:prstGeom prst="rect">
            <a:avLst/>
          </a:prstGeom>
        </p:spPr>
      </p:pic>
      <p:pic>
        <p:nvPicPr>
          <p:cNvPr id="115" name="Рисунок 114" descr="заказы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99000" y="1955801"/>
            <a:ext cx="660400" cy="1100666"/>
          </a:xfrm>
          <a:prstGeom prst="rect">
            <a:avLst/>
          </a:prstGeom>
        </p:spPr>
      </p:pic>
      <p:pic>
        <p:nvPicPr>
          <p:cNvPr id="125" name="Рисунок 124" descr="мп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3900" y="1917700"/>
            <a:ext cx="988158" cy="1079500"/>
          </a:xfrm>
          <a:prstGeom prst="rect">
            <a:avLst/>
          </a:prstGeom>
        </p:spPr>
      </p:pic>
      <p:sp>
        <p:nvSpPr>
          <p:cNvPr id="126" name="TextBox 125"/>
          <p:cNvSpPr txBox="1"/>
          <p:nvPr/>
        </p:nvSpPr>
        <p:spPr>
          <a:xfrm>
            <a:off x="9309100" y="415074"/>
            <a:ext cx="241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Учет тары, товаров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27" name="Rectangle 7"/>
          <p:cNvSpPr/>
          <p:nvPr/>
        </p:nvSpPr>
        <p:spPr>
          <a:xfrm>
            <a:off x="8216900" y="436411"/>
            <a:ext cx="3588543" cy="1316189"/>
          </a:xfrm>
          <a:prstGeom prst="rect">
            <a:avLst/>
          </a:prstGeom>
          <a:noFill/>
          <a:ln w="38100">
            <a:solidFill>
              <a:srgbClr val="85CC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TextBox 127"/>
          <p:cNvSpPr txBox="1"/>
          <p:nvPr/>
        </p:nvSpPr>
        <p:spPr>
          <a:xfrm>
            <a:off x="9309100" y="744717"/>
            <a:ext cx="2324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Тара у клиента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Залоговая тара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Продажа тары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Складской учет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9309100" y="1837474"/>
            <a:ext cx="241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Продажи, расчеты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31" name="Rectangle 7"/>
          <p:cNvSpPr/>
          <p:nvPr/>
        </p:nvSpPr>
        <p:spPr>
          <a:xfrm>
            <a:off x="8216900" y="1858811"/>
            <a:ext cx="3588543" cy="1316189"/>
          </a:xfrm>
          <a:prstGeom prst="rect">
            <a:avLst/>
          </a:prstGeom>
          <a:noFill/>
          <a:ln w="38100">
            <a:solidFill>
              <a:srgbClr val="85CC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TextBox 131"/>
          <p:cNvSpPr txBox="1"/>
          <p:nvPr/>
        </p:nvSpPr>
        <p:spPr>
          <a:xfrm>
            <a:off x="9309100" y="2141717"/>
            <a:ext cx="2324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Банк-клиент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Учет платежей картами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Счета, накладные за месяц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Анализ продаж и другие отчеты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9321800" y="3259874"/>
            <a:ext cx="241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Выгрузка в 1С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34" name="Rectangle 7"/>
          <p:cNvSpPr/>
          <p:nvPr/>
        </p:nvSpPr>
        <p:spPr>
          <a:xfrm>
            <a:off x="8216900" y="3281211"/>
            <a:ext cx="3588543" cy="1316189"/>
          </a:xfrm>
          <a:prstGeom prst="rect">
            <a:avLst/>
          </a:prstGeom>
          <a:noFill/>
          <a:ln w="38100">
            <a:solidFill>
              <a:srgbClr val="85CC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TextBox 134"/>
          <p:cNvSpPr txBox="1"/>
          <p:nvPr/>
        </p:nvSpPr>
        <p:spPr>
          <a:xfrm>
            <a:off x="9321800" y="3589517"/>
            <a:ext cx="2324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Выгрузка накладных и других документов в базу 1С для бухгалтера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Достаточно базовой 1С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5575300" y="4656874"/>
            <a:ext cx="241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Онлайн-кассы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40" name="Rectangle 7"/>
          <p:cNvSpPr/>
          <p:nvPr/>
        </p:nvSpPr>
        <p:spPr>
          <a:xfrm>
            <a:off x="4470400" y="4678211"/>
            <a:ext cx="3588543" cy="1316189"/>
          </a:xfrm>
          <a:prstGeom prst="rect">
            <a:avLst/>
          </a:prstGeom>
          <a:noFill/>
          <a:ln w="38100">
            <a:solidFill>
              <a:srgbClr val="85CC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TextBox 140"/>
          <p:cNvSpPr txBox="1"/>
          <p:nvPr/>
        </p:nvSpPr>
        <p:spPr>
          <a:xfrm>
            <a:off x="5575300" y="4986517"/>
            <a:ext cx="2324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 офисе - ККМ </a:t>
            </a:r>
            <a:r>
              <a:rPr lang="ru-RU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Атол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Штрих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Водитель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 приложением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чеки на почту, телефон)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9321800" y="4656874"/>
            <a:ext cx="241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И многое другое…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43" name="Rectangle 7"/>
          <p:cNvSpPr/>
          <p:nvPr/>
        </p:nvSpPr>
        <p:spPr>
          <a:xfrm>
            <a:off x="8216900" y="4678211"/>
            <a:ext cx="3588543" cy="1316189"/>
          </a:xfrm>
          <a:prstGeom prst="rect">
            <a:avLst/>
          </a:prstGeom>
          <a:noFill/>
          <a:ln w="38100">
            <a:solidFill>
              <a:srgbClr val="85CC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TextBox 143"/>
          <p:cNvSpPr txBox="1"/>
          <p:nvPr/>
        </p:nvSpPr>
        <p:spPr>
          <a:xfrm>
            <a:off x="9321800" y="4986517"/>
            <a:ext cx="2324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Учет оборудования, услуг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Зарплата и прочие расходы</a:t>
            </a:r>
          </a:p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Расчет прибыли</a:t>
            </a:r>
          </a:p>
        </p:txBody>
      </p:sp>
      <p:pic>
        <p:nvPicPr>
          <p:cNvPr id="146" name="Рисунок 145" descr="машины на карте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54865" y="3474521"/>
            <a:ext cx="788705" cy="792679"/>
          </a:xfrm>
          <a:prstGeom prst="rect">
            <a:avLst/>
          </a:prstGeom>
        </p:spPr>
      </p:pic>
      <p:pic>
        <p:nvPicPr>
          <p:cNvPr id="147" name="Рисунок 146" descr="ККМ касса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4006" y="4914900"/>
            <a:ext cx="774294" cy="774294"/>
          </a:xfrm>
          <a:prstGeom prst="rect">
            <a:avLst/>
          </a:prstGeom>
        </p:spPr>
      </p:pic>
      <p:pic>
        <p:nvPicPr>
          <p:cNvPr id="149" name="Рисунок 148" descr="бутыль18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502650" y="535604"/>
            <a:ext cx="539750" cy="943946"/>
          </a:xfrm>
          <a:prstGeom prst="rect">
            <a:avLst/>
          </a:prstGeom>
        </p:spPr>
      </p:pic>
      <p:pic>
        <p:nvPicPr>
          <p:cNvPr id="150" name="Рисунок 149" descr="входящий звонок девушка с гарнитурой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68350" y="685800"/>
            <a:ext cx="806450" cy="806450"/>
          </a:xfrm>
          <a:prstGeom prst="rect">
            <a:avLst/>
          </a:prstGeom>
        </p:spPr>
      </p:pic>
      <p:pic>
        <p:nvPicPr>
          <p:cNvPr id="151" name="Рисунок 150" descr="Банковская карта csv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416677" y="2115127"/>
            <a:ext cx="892424" cy="567906"/>
          </a:xfrm>
          <a:prstGeom prst="rect">
            <a:avLst/>
          </a:prstGeom>
        </p:spPr>
      </p:pic>
      <p:pic>
        <p:nvPicPr>
          <p:cNvPr id="152" name="Рисунок 151" descr="желто-красная ручка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394701" y="4165600"/>
            <a:ext cx="798286" cy="101600"/>
          </a:xfrm>
          <a:prstGeom prst="rect">
            <a:avLst/>
          </a:prstGeom>
        </p:spPr>
      </p:pic>
      <p:pic>
        <p:nvPicPr>
          <p:cNvPr id="153" name="Рисунок 152" descr="желтая папка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445500" y="3505200"/>
            <a:ext cx="673100" cy="673100"/>
          </a:xfrm>
          <a:prstGeom prst="rect">
            <a:avLst/>
          </a:prstGeom>
        </p:spPr>
      </p:pic>
      <p:sp>
        <p:nvSpPr>
          <p:cNvPr id="158" name="TextBox 157"/>
          <p:cNvSpPr txBox="1"/>
          <p:nvPr/>
        </p:nvSpPr>
        <p:spPr>
          <a:xfrm>
            <a:off x="588410" y="6184900"/>
            <a:ext cx="7018890" cy="563472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85CC18"/>
            </a:solidFill>
          </a:ln>
        </p:spPr>
        <p:txBody>
          <a:bodyPr wrap="square" tIns="45720" bIns="0" rtlCol="0">
            <a:noAutofit/>
          </a:bodyPr>
          <a:lstStyle/>
          <a:p>
            <a:pPr algn="ctr">
              <a:spcAft>
                <a:spcPts val="1200"/>
              </a:spcAft>
            </a:pPr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Возможности программы «Водяной»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642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342105"/>
            <a:ext cx="4013200" cy="5492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Маркировка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3E19F-02C1-4219-A00A-045ED18507E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784601" y="2070100"/>
            <a:ext cx="8305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0" u="none" strike="noStrike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www.vodasoft.ru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84601" y="2552700"/>
            <a:ext cx="83057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0" u="none" strike="noStrike" dirty="0" smtClean="0"/>
              <a:t>Средства автоматизации водного бизнеса </a:t>
            </a:r>
          </a:p>
          <a:p>
            <a:r>
              <a:rPr lang="ru-RU" sz="2400" dirty="0" smtClean="0"/>
              <a:t>должны измениться, </a:t>
            </a:r>
          </a:p>
          <a:p>
            <a:r>
              <a:rPr lang="ru-RU" sz="2400" dirty="0" smtClean="0"/>
              <a:t>чтобы соответствовать новым </a:t>
            </a:r>
            <a:r>
              <a:rPr lang="ru-RU" sz="2400" b="0" u="none" strike="noStrike" dirty="0" smtClean="0"/>
              <a:t>правилам игры.</a:t>
            </a:r>
          </a:p>
          <a:p>
            <a:r>
              <a:rPr lang="ru-RU" sz="2400" b="0" u="none" strike="noStrike" dirty="0" smtClean="0"/>
              <a:t>Изменения затронут не только производство,</a:t>
            </a:r>
          </a:p>
          <a:p>
            <a:r>
              <a:rPr lang="ru-RU" sz="2400" dirty="0" smtClean="0"/>
              <a:t>но и </a:t>
            </a:r>
            <a:r>
              <a:rPr lang="ru-RU" sz="2400" dirty="0" smtClean="0"/>
              <a:t>складской </a:t>
            </a:r>
            <a:r>
              <a:rPr lang="ru-RU" sz="2400" dirty="0" smtClean="0"/>
              <a:t>учет, продажи, логистику.</a:t>
            </a:r>
            <a:endParaRPr lang="ru-RU" sz="2400" b="0" u="none" strike="noStrike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59782" y="5466834"/>
            <a:ext cx="171393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latin typeface="Courier New" pitchFamily="49" charset="0"/>
                <a:cs typeface="Courier New" pitchFamily="49" charset="0"/>
              </a:rPr>
              <a:t>[М] 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100" dirty="0" smtClean="0">
                <a:latin typeface="Courier New" pitchFamily="49" charset="0"/>
                <a:cs typeface="Courier New" pitchFamily="49" charset="0"/>
              </a:rPr>
              <a:t>Вода питьевая</a:t>
            </a:r>
            <a:endParaRPr lang="ru-RU" sz="11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0900" y="25146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2603687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342105"/>
            <a:ext cx="3441700" cy="5492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Преимущества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www.vodasoft.ru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3E19F-02C1-4219-A00A-045ED18507E8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2607" y="1905801"/>
            <a:ext cx="5151412" cy="29644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3130" y="1557082"/>
            <a:ext cx="5852423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От 1950 </a:t>
            </a: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руб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/месяц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Мобильное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приложение для водителей входит в цену.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Нет дополнительных расходов на ПО (используется открытая СУБД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Firebird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). Возможна работа под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Linux (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 помощью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Wine)</a:t>
            </a: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Готовые обработки перехода с различных версий 1С, а также с других программ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Постоянное развитие программы – с 2011 года выпущено более 500 обновлений.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Рисунок 8" descr="Лого 201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36201" y="2229101"/>
            <a:ext cx="2139699" cy="21396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4708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www.vodasoft.ru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3E19F-02C1-4219-A00A-045ED18507E8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55097" y="2718143"/>
            <a:ext cx="65934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Спасибо за внимание!</a:t>
            </a:r>
            <a:endParaRPr lang="en-US" sz="4800" dirty="0"/>
          </a:p>
        </p:txBody>
      </p:sp>
      <p:pic>
        <p:nvPicPr>
          <p:cNvPr id="8" name="Рисунок 7" descr="Лого 201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6201" y="330200"/>
            <a:ext cx="2393699" cy="239369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880100" y="393373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www.vodasoft.ru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u="sng" dirty="0" err="1" smtClean="0">
                <a:latin typeface="Arial" pitchFamily="34" charset="0"/>
                <a:cs typeface="Arial" pitchFamily="34" charset="0"/>
                <a:hlinkClick r:id="rId3"/>
              </a:rPr>
              <a:t>skype:gentimofeev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u="sng" dirty="0" smtClean="0">
                <a:latin typeface="Arial" pitchFamily="34" charset="0"/>
                <a:cs typeface="Arial" pitchFamily="34" charset="0"/>
                <a:hlinkClick r:id="rId4"/>
              </a:rPr>
              <a:t>info@vodasoft.ru</a:t>
            </a:r>
            <a:endParaRPr lang="ru-RU" u="sng" dirty="0" smtClean="0">
              <a:latin typeface="Arial" pitchFamily="34" charset="0"/>
              <a:cs typeface="Arial" pitchFamily="34" charset="0"/>
            </a:endParaRPr>
          </a:p>
          <a:p>
            <a:r>
              <a:rPr lang="ru-RU" u="sng" dirty="0" err="1" smtClean="0">
                <a:latin typeface="Arial" pitchFamily="34" charset="0"/>
                <a:cs typeface="Arial" pitchFamily="34" charset="0"/>
              </a:rPr>
              <a:t>телеграм</a:t>
            </a:r>
            <a:r>
              <a:rPr lang="ru-RU" u="sng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u="sng" dirty="0" err="1" smtClean="0">
                <a:latin typeface="Arial" pitchFamily="34" charset="0"/>
                <a:cs typeface="Arial" pitchFamily="34" charset="0"/>
              </a:rPr>
              <a:t>whatsapp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+79914253974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+7(499) 322-71-0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5</a:t>
            </a:r>
          </a:p>
        </p:txBody>
      </p:sp>
      <p:pic>
        <p:nvPicPr>
          <p:cNvPr id="11" name="Рисунок 10" descr="qr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0050" y="3905250"/>
            <a:ext cx="1504950" cy="15049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3817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бутыль с водой и тенью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71500" y="1977913"/>
            <a:ext cx="2717800" cy="48165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342105"/>
            <a:ext cx="4013200" cy="5492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Сценарии работы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3E19F-02C1-4219-A00A-045ED18507E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784601" y="2070100"/>
            <a:ext cx="83057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Продажа маркированного товара в розничной </a:t>
            </a:r>
            <a:r>
              <a:rPr lang="ru-RU" sz="2400" dirty="0" smtClean="0"/>
              <a:t>точке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Доставка с </a:t>
            </a:r>
            <a:r>
              <a:rPr lang="ru-RU" sz="2400" dirty="0" smtClean="0"/>
              <a:t>приемом платежа </a:t>
            </a:r>
            <a:r>
              <a:rPr lang="ru-RU" sz="2400" dirty="0" smtClean="0"/>
              <a:t>на </a:t>
            </a:r>
            <a:r>
              <a:rPr lang="ru-RU" sz="2400" dirty="0" smtClean="0"/>
              <a:t>месте </a:t>
            </a:r>
            <a:endParaRPr lang="ru-RU" sz="2400" dirty="0" smtClean="0"/>
          </a:p>
          <a:p>
            <a:pPr>
              <a:buFont typeface="Arial" pitchFamily="34" charset="0"/>
              <a:buChar char="•"/>
            </a:pPr>
            <a:endParaRPr lang="ru-RU" sz="2400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Доставка </a:t>
            </a:r>
            <a:r>
              <a:rPr lang="ru-RU" sz="2400" dirty="0" smtClean="0"/>
              <a:t>конечному потребителю из корпоративного </a:t>
            </a:r>
            <a:r>
              <a:rPr lang="ru-RU" sz="2400" dirty="0" smtClean="0"/>
              <a:t>сектора</a:t>
            </a:r>
            <a:r>
              <a:rPr lang="ru-RU" sz="2400" dirty="0" smtClean="0"/>
              <a:t>. </a:t>
            </a:r>
            <a:endParaRPr lang="ru-RU" sz="2400" dirty="0" smtClean="0"/>
          </a:p>
          <a:p>
            <a:pPr>
              <a:buFont typeface="Arial" pitchFamily="34" charset="0"/>
              <a:buChar char="•"/>
            </a:pPr>
            <a:endParaRPr lang="ru-RU" sz="2400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Продажа  участнику </a:t>
            </a:r>
            <a:r>
              <a:rPr lang="ru-RU" sz="2400" dirty="0" smtClean="0"/>
              <a:t>оборота (дилеру</a:t>
            </a:r>
            <a:r>
              <a:rPr lang="ru-RU" sz="2400" dirty="0" smtClean="0"/>
              <a:t>) 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Вопросы </a:t>
            </a:r>
            <a:r>
              <a:rPr lang="ru-RU" sz="2400" dirty="0" smtClean="0"/>
              <a:t>организации электронного </a:t>
            </a:r>
            <a:r>
              <a:rPr lang="ru-RU" sz="2400" dirty="0" smtClean="0"/>
              <a:t>документооборота</a:t>
            </a:r>
            <a:endParaRPr lang="ru-RU" sz="2400" b="0" u="none" strike="noStrike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www.vodasoft.ru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9400" y="43053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V="1">
            <a:off x="1473200" y="4279900"/>
            <a:ext cx="8255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2603687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1" y="342105"/>
            <a:ext cx="10744199" cy="549275"/>
          </a:xfrm>
        </p:spPr>
        <p:txBody>
          <a:bodyPr tIns="0" bIns="0"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lang="ru-RU" dirty="0" smtClean="0"/>
              <a:t>Розничная продажа в магазине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3E19F-02C1-4219-A00A-045ED18507E8}" type="slidenum">
              <a:rPr lang="en-US" smtClean="0"/>
              <a:pPr/>
              <a:t>4</a:t>
            </a:fld>
            <a:endParaRPr lang="en-US"/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2425700" y="2895600"/>
            <a:ext cx="479182" cy="5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3835400" y="3657600"/>
            <a:ext cx="360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Документ розничной продажи</a:t>
            </a:r>
          </a:p>
          <a:p>
            <a:r>
              <a:rPr lang="ru-RU" dirty="0" smtClean="0"/>
              <a:t>(в Водяном – чек ККМ)</a:t>
            </a:r>
            <a:endParaRPr lang="ru-RU" dirty="0"/>
          </a:p>
        </p:txBody>
      </p:sp>
      <p:sp>
        <p:nvSpPr>
          <p:cNvPr id="72" name="TextBox 71"/>
          <p:cNvSpPr txBox="1"/>
          <p:nvPr/>
        </p:nvSpPr>
        <p:spPr>
          <a:xfrm>
            <a:off x="622300" y="3708400"/>
            <a:ext cx="179658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Сканирование </a:t>
            </a:r>
            <a:endParaRPr lang="ru-RU" dirty="0"/>
          </a:p>
          <a:p>
            <a:pPr algn="ctr"/>
            <a:r>
              <a:rPr lang="ru-RU" dirty="0" smtClean="0"/>
              <a:t>кода  </a:t>
            </a:r>
            <a:endParaRPr lang="en-US" dirty="0" smtClean="0"/>
          </a:p>
          <a:p>
            <a:pPr algn="ctr"/>
            <a:r>
              <a:rPr lang="ru-RU" dirty="0" smtClean="0"/>
              <a:t>(</a:t>
            </a:r>
            <a:r>
              <a:rPr lang="en-US" dirty="0" err="1" smtClean="0"/>
              <a:t>datamatrix</a:t>
            </a:r>
            <a:r>
              <a:rPr lang="ru-RU" dirty="0" smtClean="0"/>
              <a:t>)</a:t>
            </a:r>
          </a:p>
          <a:p>
            <a:pPr algn="ctr"/>
            <a:r>
              <a:rPr lang="ru-RU" dirty="0" smtClean="0"/>
              <a:t>с бутыли </a:t>
            </a:r>
          </a:p>
          <a:p>
            <a:pPr algn="ctr"/>
            <a:r>
              <a:rPr lang="ru-RU" dirty="0" smtClean="0"/>
              <a:t>или упаковки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33400" y="2156542"/>
            <a:ext cx="1809300" cy="1434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3088" y="2095499"/>
            <a:ext cx="4728963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7465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1" y="342105"/>
            <a:ext cx="10744199" cy="549275"/>
          </a:xfrm>
        </p:spPr>
        <p:txBody>
          <a:bodyPr tIns="0" bIns="0"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lang="ru-RU" dirty="0" smtClean="0"/>
              <a:t>Розничная продажа в магазине – списание через ККМ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3E19F-02C1-4219-A00A-045ED18507E8}" type="slidenum">
              <a:rPr lang="en-US" smtClean="0"/>
              <a:pPr/>
              <a:t>5</a:t>
            </a:fld>
            <a:endParaRPr lang="en-US"/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2425700" y="2895600"/>
            <a:ext cx="479182" cy="5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3835400" y="3657600"/>
            <a:ext cx="360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Документ розничной продажи</a:t>
            </a:r>
          </a:p>
          <a:p>
            <a:r>
              <a:rPr lang="ru-RU" dirty="0" smtClean="0"/>
              <a:t>(в Водяном – чек ККМ)</a:t>
            </a:r>
          </a:p>
          <a:p>
            <a:r>
              <a:rPr lang="ru-RU" dirty="0" smtClean="0"/>
              <a:t>формирует фискальный чек с указанием кодов маркировки</a:t>
            </a:r>
            <a:endParaRPr lang="ru-RU" dirty="0"/>
          </a:p>
        </p:txBody>
      </p:sp>
      <p:sp>
        <p:nvSpPr>
          <p:cNvPr id="72" name="TextBox 71"/>
          <p:cNvSpPr txBox="1"/>
          <p:nvPr/>
        </p:nvSpPr>
        <p:spPr>
          <a:xfrm>
            <a:off x="622300" y="3708400"/>
            <a:ext cx="179658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Сканирование </a:t>
            </a:r>
            <a:endParaRPr lang="ru-RU" dirty="0"/>
          </a:p>
          <a:p>
            <a:pPr algn="ctr"/>
            <a:r>
              <a:rPr lang="ru-RU" dirty="0" smtClean="0"/>
              <a:t>кода  </a:t>
            </a:r>
            <a:endParaRPr lang="en-US" dirty="0" smtClean="0"/>
          </a:p>
          <a:p>
            <a:pPr algn="ctr"/>
            <a:r>
              <a:rPr lang="ru-RU" dirty="0" smtClean="0"/>
              <a:t>(</a:t>
            </a:r>
            <a:r>
              <a:rPr lang="en-US" dirty="0" err="1" smtClean="0"/>
              <a:t>datamatrix</a:t>
            </a:r>
            <a:r>
              <a:rPr lang="ru-RU" dirty="0" smtClean="0"/>
              <a:t>)</a:t>
            </a:r>
          </a:p>
          <a:p>
            <a:pPr algn="ctr"/>
            <a:r>
              <a:rPr lang="ru-RU" dirty="0" smtClean="0"/>
              <a:t>с бутыли </a:t>
            </a:r>
          </a:p>
          <a:p>
            <a:pPr algn="ctr"/>
            <a:r>
              <a:rPr lang="ru-RU" dirty="0" smtClean="0"/>
              <a:t>или упаковки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33400" y="2156542"/>
            <a:ext cx="1809300" cy="1434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3088" y="2095499"/>
            <a:ext cx="4728963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Прямая со стрелкой 8"/>
          <p:cNvCxnSpPr/>
          <p:nvPr/>
        </p:nvCxnSpPr>
        <p:spPr>
          <a:xfrm>
            <a:off x="8039100" y="2895600"/>
            <a:ext cx="479182" cy="5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 descr="ККМ касс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96706" y="2336800"/>
            <a:ext cx="1421994" cy="1421994"/>
          </a:xfrm>
          <a:prstGeom prst="rect">
            <a:avLst/>
          </a:prstGeom>
        </p:spPr>
      </p:pic>
      <p:cxnSp>
        <p:nvCxnSpPr>
          <p:cNvPr id="11" name="Прямая со стрелкой 10"/>
          <p:cNvCxnSpPr/>
          <p:nvPr/>
        </p:nvCxnSpPr>
        <p:spPr>
          <a:xfrm>
            <a:off x="9842500" y="2895600"/>
            <a:ext cx="7747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01325" y="2453225"/>
            <a:ext cx="1146175" cy="661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8166100" y="3670300"/>
            <a:ext cx="360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Фискальный регистратор отсылает чек в ОФД,</a:t>
            </a:r>
          </a:p>
          <a:p>
            <a:r>
              <a:rPr lang="ru-RU" dirty="0" smtClean="0"/>
              <a:t>ОФД </a:t>
            </a:r>
            <a:r>
              <a:rPr lang="ru-RU" dirty="0" smtClean="0"/>
              <a:t>передает коды в систему маркировки</a:t>
            </a:r>
            <a:r>
              <a:rPr lang="en-US" dirty="0" smtClean="0"/>
              <a:t> </a:t>
            </a:r>
            <a:r>
              <a:rPr lang="ru-RU" dirty="0" smtClean="0"/>
              <a:t>для списания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9011582" y="1936234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М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]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65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342105"/>
            <a:ext cx="4104105" cy="54927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dirty="0" smtClean="0"/>
              <a:t>Доставка </a:t>
            </a:r>
            <a:r>
              <a:rPr lang="ru-RU" dirty="0" err="1" smtClean="0"/>
              <a:t>физлицу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www.vodasoft.ru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3E19F-02C1-4219-A00A-045ED18507E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295949" y="0"/>
            <a:ext cx="489605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737106" y="2810187"/>
            <a:ext cx="4140469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400" dirty="0" smtClean="0">
                <a:solidFill>
                  <a:schemeClr val="bg1"/>
                </a:solidFill>
              </a:rPr>
              <a:t>В момент формирования ведомостей доставки (маршрутов) заказы отправляются водителям.</a:t>
            </a:r>
          </a:p>
          <a:p>
            <a:pPr>
              <a:lnSpc>
                <a:spcPct val="130000"/>
              </a:lnSpc>
            </a:pPr>
            <a:r>
              <a:rPr lang="ru-RU" sz="1400" dirty="0" smtClean="0">
                <a:solidFill>
                  <a:schemeClr val="bg1"/>
                </a:solidFill>
              </a:rPr>
              <a:t>По прибытию водитель выбирает вид платежа, нажимая соответствующую кнопку</a:t>
            </a:r>
          </a:p>
          <a:p>
            <a:pPr>
              <a:lnSpc>
                <a:spcPct val="130000"/>
              </a:lnSpc>
            </a:pPr>
            <a:r>
              <a:rPr lang="ru-RU" sz="1400" dirty="0" smtClean="0">
                <a:solidFill>
                  <a:schemeClr val="bg1"/>
                </a:solidFill>
              </a:rPr>
              <a:t>на экране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737106" y="903378"/>
            <a:ext cx="3987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Заказ поступает из Водяного в приложение водителя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5825" y="1143000"/>
            <a:ext cx="3774781" cy="482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9121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342105"/>
            <a:ext cx="4104105" cy="54927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dirty="0" smtClean="0"/>
              <a:t>Доставка </a:t>
            </a:r>
            <a:r>
              <a:rPr lang="ru-RU" dirty="0" err="1" smtClean="0"/>
              <a:t>физлицу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www.vodasoft.ru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3E19F-02C1-4219-A00A-045ED18507E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295949" y="0"/>
            <a:ext cx="489605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737106" y="2810187"/>
            <a:ext cx="4140469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400" dirty="0" smtClean="0">
                <a:solidFill>
                  <a:schemeClr val="bg1"/>
                </a:solidFill>
              </a:rPr>
              <a:t>Водяной передает количество маркированного  товара в составе заказа.</a:t>
            </a:r>
          </a:p>
          <a:p>
            <a:pPr>
              <a:lnSpc>
                <a:spcPct val="130000"/>
              </a:lnSpc>
            </a:pPr>
            <a:r>
              <a:rPr lang="ru-RU" sz="1400" dirty="0" smtClean="0">
                <a:solidFill>
                  <a:schemeClr val="bg1"/>
                </a:solidFill>
              </a:rPr>
              <a:t>Если в заказе есть товары с маркировкой, до формирования чека водитель снимает коды с помощью телефона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737106" y="903378"/>
            <a:ext cx="3987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Перед формированием чека водитель сканирует коды телефоном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8213" y="1168400"/>
            <a:ext cx="3532187" cy="505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9121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342105"/>
            <a:ext cx="4104105" cy="54927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dirty="0" smtClean="0"/>
              <a:t>Сканирование КМ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www.vodasoft.ru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3E19F-02C1-4219-A00A-045ED18507E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295949" y="0"/>
            <a:ext cx="489605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737106" y="2810187"/>
            <a:ext cx="4140469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400" dirty="0" smtClean="0">
                <a:solidFill>
                  <a:schemeClr val="bg1"/>
                </a:solidFill>
              </a:rPr>
              <a:t>При </a:t>
            </a:r>
            <a:r>
              <a:rPr lang="ru-RU" sz="1400" dirty="0" smtClean="0">
                <a:solidFill>
                  <a:schemeClr val="bg1"/>
                </a:solidFill>
              </a:rPr>
              <a:t>обязательном указании кода маркировки в чеке считать его может только водитель в момент доставки.</a:t>
            </a:r>
          </a:p>
          <a:p>
            <a:pPr>
              <a:lnSpc>
                <a:spcPct val="130000"/>
              </a:lnSpc>
            </a:pPr>
            <a:r>
              <a:rPr lang="ru-RU" sz="1400" dirty="0" smtClean="0">
                <a:solidFill>
                  <a:schemeClr val="bg1"/>
                </a:solidFill>
              </a:rPr>
              <a:t>Предсказать, какой код достанется конкретному клиенту, невозможно</a:t>
            </a:r>
            <a:r>
              <a:rPr lang="ru-RU" sz="1400" dirty="0" smtClean="0">
                <a:solidFill>
                  <a:schemeClr val="bg1"/>
                </a:solidFill>
              </a:rPr>
              <a:t>.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737106" y="903378"/>
            <a:ext cx="3987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800" dirty="0" smtClean="0">
                <a:solidFill>
                  <a:schemeClr val="bg1"/>
                </a:solidFill>
              </a:rPr>
              <a:t>Чек  формирует водитель в момент расчета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7401" y="1168400"/>
            <a:ext cx="2380181" cy="476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3276600" y="1930400"/>
            <a:ext cx="1955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Приложение ждет, пока </a:t>
            </a:r>
          </a:p>
          <a:p>
            <a:r>
              <a:rPr lang="ru-RU" dirty="0" smtClean="0"/>
              <a:t>будет </a:t>
            </a:r>
          </a:p>
          <a:p>
            <a:r>
              <a:rPr lang="ru-RU" dirty="0" smtClean="0"/>
              <a:t>считано </a:t>
            </a:r>
          </a:p>
          <a:p>
            <a:r>
              <a:rPr lang="ru-RU" dirty="0" smtClean="0"/>
              <a:t>нужное  </a:t>
            </a:r>
            <a:r>
              <a:rPr lang="ru-RU" dirty="0" smtClean="0"/>
              <a:t>количество кодов.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9121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342105"/>
            <a:ext cx="4102101" cy="5492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Электронный чек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www.vodasoft.ru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3E19F-02C1-4219-A00A-045ED18507E8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7" name="Рисунок 26" descr="Лого 201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54801" y="2394201"/>
            <a:ext cx="2393699" cy="2393699"/>
          </a:xfrm>
          <a:prstGeom prst="rect">
            <a:avLst/>
          </a:prstGeom>
        </p:spPr>
      </p:pic>
      <p:pic>
        <p:nvPicPr>
          <p:cNvPr id="30" name="Рисунок 29" descr="ККМ касс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3506" y="774700"/>
            <a:ext cx="1561694" cy="1561694"/>
          </a:xfrm>
          <a:prstGeom prst="rect">
            <a:avLst/>
          </a:prstGeom>
        </p:spPr>
      </p:pic>
      <p:grpSp>
        <p:nvGrpSpPr>
          <p:cNvPr id="35" name="Группа 34"/>
          <p:cNvGrpSpPr/>
          <p:nvPr/>
        </p:nvGrpSpPr>
        <p:grpSpPr>
          <a:xfrm>
            <a:off x="749300" y="1357803"/>
            <a:ext cx="2247900" cy="4569155"/>
            <a:chOff x="7759700" y="1192703"/>
            <a:chExt cx="2247900" cy="4569155"/>
          </a:xfrm>
        </p:grpSpPr>
        <p:pic>
          <p:nvPicPr>
            <p:cNvPr id="32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59700" y="1192703"/>
              <a:ext cx="2247900" cy="4569155"/>
            </a:xfrm>
            <a:prstGeom prst="rect">
              <a:avLst/>
            </a:prstGeom>
            <a:effectLst>
              <a:outerShdw blurRad="228600" dist="762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797800" y="1613830"/>
              <a:ext cx="2171142" cy="3618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cxnSp>
        <p:nvCxnSpPr>
          <p:cNvPr id="38" name="Прямая со стрелкой 37"/>
          <p:cNvCxnSpPr/>
          <p:nvPr/>
        </p:nvCxnSpPr>
        <p:spPr>
          <a:xfrm>
            <a:off x="3035300" y="4025900"/>
            <a:ext cx="1701800" cy="12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048000" y="2730500"/>
            <a:ext cx="15898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Мобильное</a:t>
            </a:r>
          </a:p>
          <a:p>
            <a:r>
              <a:rPr lang="ru-RU" dirty="0" smtClean="0"/>
              <a:t>приложение</a:t>
            </a:r>
          </a:p>
          <a:p>
            <a:r>
              <a:rPr lang="ru-RU" dirty="0" smtClean="0"/>
              <a:t>запрашивает</a:t>
            </a:r>
          </a:p>
          <a:p>
            <a:r>
              <a:rPr lang="ru-RU" dirty="0" smtClean="0"/>
              <a:t>чек</a:t>
            </a:r>
            <a:endParaRPr lang="ru-RU" dirty="0"/>
          </a:p>
        </p:txBody>
      </p:sp>
      <p:cxnSp>
        <p:nvCxnSpPr>
          <p:cNvPr id="43" name="Соединительная линия уступом 42"/>
          <p:cNvCxnSpPr>
            <a:stCxn id="27" idx="0"/>
          </p:cNvCxnSpPr>
          <p:nvPr/>
        </p:nvCxnSpPr>
        <p:spPr>
          <a:xfrm rot="5400000" flipH="1" flipV="1">
            <a:off x="6046725" y="1417827"/>
            <a:ext cx="781301" cy="1171449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8585200" y="1371600"/>
            <a:ext cx="7747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737100" y="1003300"/>
            <a:ext cx="149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Водяной </a:t>
            </a:r>
            <a:r>
              <a:rPr lang="ru-RU" dirty="0" smtClean="0"/>
              <a:t>формирует </a:t>
            </a:r>
            <a:r>
              <a:rPr lang="ru-RU" dirty="0" smtClean="0"/>
              <a:t>чек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 smtClean="0"/>
              <a:t>офисе</a:t>
            </a:r>
          </a:p>
        </p:txBody>
      </p:sp>
      <p:cxnSp>
        <p:nvCxnSpPr>
          <p:cNvPr id="61" name="Прямая со стрелкой 60"/>
          <p:cNvCxnSpPr/>
          <p:nvPr/>
        </p:nvCxnSpPr>
        <p:spPr>
          <a:xfrm rot="5400000">
            <a:off x="8669120" y="2812255"/>
            <a:ext cx="2387025" cy="148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Placeholder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172" r="16172"/>
          <a:stretch/>
        </p:blipFill>
        <p:spPr>
          <a:xfrm>
            <a:off x="9141886" y="4108226"/>
            <a:ext cx="1568666" cy="1568666"/>
          </a:xfrm>
          <a:prstGeom prst="flowChartConnector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7759700" y="2463800"/>
            <a:ext cx="195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Чек </a:t>
            </a:r>
            <a:r>
              <a:rPr lang="ru-RU" dirty="0" smtClean="0"/>
              <a:t>вы</a:t>
            </a:r>
            <a:r>
              <a:rPr lang="ru-RU" dirty="0" smtClean="0"/>
              <a:t>сылается </a:t>
            </a:r>
            <a:r>
              <a:rPr lang="ru-RU" dirty="0" smtClean="0"/>
              <a:t>на почту или </a:t>
            </a:r>
            <a:r>
              <a:rPr lang="ru-RU" dirty="0" smtClean="0"/>
              <a:t>телефон клиента.</a:t>
            </a:r>
          </a:p>
          <a:p>
            <a:r>
              <a:rPr lang="ru-RU" dirty="0" smtClean="0"/>
              <a:t>В</a:t>
            </a:r>
            <a:r>
              <a:rPr lang="ru-RU" dirty="0" smtClean="0"/>
              <a:t>одитель  может показать</a:t>
            </a:r>
          </a:p>
          <a:p>
            <a:r>
              <a:rPr lang="en-US" dirty="0" smtClean="0"/>
              <a:t>QR </a:t>
            </a:r>
            <a:r>
              <a:rPr lang="ru-RU" dirty="0" smtClean="0"/>
              <a:t>код</a:t>
            </a:r>
          </a:p>
          <a:p>
            <a:r>
              <a:rPr lang="ru-RU" dirty="0" smtClean="0"/>
              <a:t>на </a:t>
            </a:r>
            <a:r>
              <a:rPr lang="ru-RU" dirty="0" smtClean="0"/>
              <a:t>экране</a:t>
            </a:r>
            <a:endParaRPr lang="ru-RU" dirty="0"/>
          </a:p>
        </p:txBody>
      </p:sp>
      <p:cxnSp>
        <p:nvCxnSpPr>
          <p:cNvPr id="66" name="Прямая со стрелкой 65"/>
          <p:cNvCxnSpPr/>
          <p:nvPr/>
        </p:nvCxnSpPr>
        <p:spPr>
          <a:xfrm rot="10800000">
            <a:off x="3073400" y="4914900"/>
            <a:ext cx="60833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3822700" y="5080000"/>
            <a:ext cx="4836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Расчет с водителем наличными или картой</a:t>
            </a:r>
            <a:endParaRPr lang="ru-RU" dirty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344025" y="929225"/>
            <a:ext cx="1146175" cy="661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extBox 22"/>
          <p:cNvSpPr txBox="1"/>
          <p:nvPr/>
        </p:nvSpPr>
        <p:spPr>
          <a:xfrm>
            <a:off x="9969500" y="1727200"/>
            <a:ext cx="1955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Коды маркировки уходят в ОФД, а оттуда в ГИС МТ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0940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5CC18"/>
      </a:accent1>
      <a:accent2>
        <a:srgbClr val="00B050"/>
      </a:accent2>
      <a:accent3>
        <a:srgbClr val="757070"/>
      </a:accent3>
      <a:accent4>
        <a:srgbClr val="AEABAB"/>
      </a:accent4>
      <a:accent5>
        <a:srgbClr val="D0CECE"/>
      </a:accent5>
      <a:accent6>
        <a:srgbClr val="D8D8D8"/>
      </a:accent6>
      <a:hlink>
        <a:srgbClr val="7F7F7F"/>
      </a:hlink>
      <a:folHlink>
        <a:srgbClr val="538135"/>
      </a:folHlink>
    </a:clrScheme>
    <a:fontScheme name="Custom 6">
      <a:majorFont>
        <a:latin typeface="Nunito Sans Bold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7273</TotalTime>
  <Words>1194</Words>
  <Application>Microsoft Office PowerPoint</Application>
  <PresentationFormat>Произвольный</PresentationFormat>
  <Paragraphs>240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Office Theme</vt:lpstr>
      <vt:lpstr>Слайд 1</vt:lpstr>
      <vt:lpstr>Маркировка</vt:lpstr>
      <vt:lpstr>Сценарии работы</vt:lpstr>
      <vt:lpstr>Розничная продажа в магазине</vt:lpstr>
      <vt:lpstr>Розничная продажа в магазине – списание через ККМ</vt:lpstr>
      <vt:lpstr>Доставка физлицу</vt:lpstr>
      <vt:lpstr>Доставка физлицу</vt:lpstr>
      <vt:lpstr>Сканирование КМ</vt:lpstr>
      <vt:lpstr>Электронный чек </vt:lpstr>
      <vt:lpstr>54ФЗ, статья 1.2</vt:lpstr>
      <vt:lpstr>ККМ в офисе</vt:lpstr>
      <vt:lpstr>Доставка в офис</vt:lpstr>
      <vt:lpstr>Крупный заказ</vt:lpstr>
      <vt:lpstr>Не только маркировка</vt:lpstr>
      <vt:lpstr>Контроль водителей</vt:lpstr>
      <vt:lpstr>Учет тары, наличных</vt:lpstr>
      <vt:lpstr>Отгрузка партнеру</vt:lpstr>
      <vt:lpstr>ЭДО – это удобно</vt:lpstr>
      <vt:lpstr>Слайд 19</vt:lpstr>
      <vt:lpstr>Преимущества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TheCreative</dc:creator>
  <cp:lastModifiedBy>GT</cp:lastModifiedBy>
  <cp:revision>268</cp:revision>
  <dcterms:created xsi:type="dcterms:W3CDTF">2017-10-01T10:28:27Z</dcterms:created>
  <dcterms:modified xsi:type="dcterms:W3CDTF">2021-05-16T17:43:42Z</dcterms:modified>
</cp:coreProperties>
</file>